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9" r:id="rId4"/>
    <p:sldId id="259" r:id="rId5"/>
    <p:sldId id="260" r:id="rId6"/>
    <p:sldId id="285" r:id="rId7"/>
    <p:sldId id="261" r:id="rId8"/>
    <p:sldId id="262"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68" r:id="rId23"/>
    <p:sldId id="270" r:id="rId24"/>
    <p:sldId id="28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53" d="100"/>
          <a:sy n="53" d="100"/>
        </p:scale>
        <p:origin x="133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8076481-0556-6E42-838A-189B46368517}"/>
              </a:ext>
            </a:extLst>
          </p:cNvPr>
          <p:cNvSpPr>
            <a:spLocks noGrp="1"/>
          </p:cNvSpPr>
          <p:nvPr>
            <p:ph type="dt" sz="half" idx="10"/>
          </p:nvPr>
        </p:nvSpPr>
        <p:spPr/>
        <p:txBody>
          <a:bodyPr/>
          <a:lstStyle>
            <a:lvl1pPr>
              <a:defRPr/>
            </a:lvl1pPr>
          </a:lstStyle>
          <a:p>
            <a:fld id="{BB1BC7AA-6E96-E949-A6AE-9450ABC69EEC}" type="datetimeFigureOut">
              <a:rPr lang="en-US" altLang="en-US"/>
              <a:pPr/>
              <a:t>9/3/2020</a:t>
            </a:fld>
            <a:endParaRPr lang="en-US" altLang="en-US"/>
          </a:p>
        </p:txBody>
      </p:sp>
      <p:sp>
        <p:nvSpPr>
          <p:cNvPr id="5" name="Footer Placeholder 4">
            <a:extLst>
              <a:ext uri="{FF2B5EF4-FFF2-40B4-BE49-F238E27FC236}">
                <a16:creationId xmlns:a16="http://schemas.microsoft.com/office/drawing/2014/main" id="{618AC012-E223-6B43-B3F3-B45AA10A041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72FB7C4-3C73-2845-8D16-5350DA266293}"/>
              </a:ext>
            </a:extLst>
          </p:cNvPr>
          <p:cNvSpPr>
            <a:spLocks noGrp="1"/>
          </p:cNvSpPr>
          <p:nvPr>
            <p:ph type="sldNum" sz="quarter" idx="12"/>
          </p:nvPr>
        </p:nvSpPr>
        <p:spPr/>
        <p:txBody>
          <a:bodyPr/>
          <a:lstStyle>
            <a:lvl1pPr>
              <a:defRPr/>
            </a:lvl1pPr>
          </a:lstStyle>
          <a:p>
            <a:fld id="{D4CCFE9B-1EC7-6F48-B855-431F377B044E}" type="slidenum">
              <a:rPr lang="en-US" altLang="en-US"/>
              <a:pPr/>
              <a:t>‹#›</a:t>
            </a:fld>
            <a:endParaRPr lang="en-US" altLang="en-US"/>
          </a:p>
        </p:txBody>
      </p:sp>
    </p:spTree>
    <p:extLst>
      <p:ext uri="{BB962C8B-B14F-4D97-AF65-F5344CB8AC3E}">
        <p14:creationId xmlns:p14="http://schemas.microsoft.com/office/powerpoint/2010/main" val="198101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C6AA23-21BD-9D40-95FB-DCBBA63067F8}"/>
              </a:ext>
            </a:extLst>
          </p:cNvPr>
          <p:cNvSpPr>
            <a:spLocks noGrp="1"/>
          </p:cNvSpPr>
          <p:nvPr>
            <p:ph type="dt" sz="half" idx="10"/>
          </p:nvPr>
        </p:nvSpPr>
        <p:spPr/>
        <p:txBody>
          <a:bodyPr/>
          <a:lstStyle>
            <a:lvl1pPr>
              <a:defRPr/>
            </a:lvl1pPr>
          </a:lstStyle>
          <a:p>
            <a:fld id="{51E5DC79-1101-B14B-B83F-DCBA33EF0070}" type="datetimeFigureOut">
              <a:rPr lang="en-US" altLang="en-US"/>
              <a:pPr/>
              <a:t>9/3/2020</a:t>
            </a:fld>
            <a:endParaRPr lang="en-US" altLang="en-US"/>
          </a:p>
        </p:txBody>
      </p:sp>
      <p:sp>
        <p:nvSpPr>
          <p:cNvPr id="5" name="Footer Placeholder 4">
            <a:extLst>
              <a:ext uri="{FF2B5EF4-FFF2-40B4-BE49-F238E27FC236}">
                <a16:creationId xmlns:a16="http://schemas.microsoft.com/office/drawing/2014/main" id="{2307153E-1FB5-A747-B3A3-44F7CE4F9FA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0BD76B0-D9DF-974D-8A89-835FAB01CA8C}"/>
              </a:ext>
            </a:extLst>
          </p:cNvPr>
          <p:cNvSpPr>
            <a:spLocks noGrp="1"/>
          </p:cNvSpPr>
          <p:nvPr>
            <p:ph type="sldNum" sz="quarter" idx="12"/>
          </p:nvPr>
        </p:nvSpPr>
        <p:spPr/>
        <p:txBody>
          <a:bodyPr/>
          <a:lstStyle>
            <a:lvl1pPr>
              <a:defRPr/>
            </a:lvl1pPr>
          </a:lstStyle>
          <a:p>
            <a:fld id="{3B31168E-DA4C-9243-8946-AC9C8F41DA10}" type="slidenum">
              <a:rPr lang="en-US" altLang="en-US"/>
              <a:pPr/>
              <a:t>‹#›</a:t>
            </a:fld>
            <a:endParaRPr lang="en-US" altLang="en-US"/>
          </a:p>
        </p:txBody>
      </p:sp>
    </p:spTree>
    <p:extLst>
      <p:ext uri="{BB962C8B-B14F-4D97-AF65-F5344CB8AC3E}">
        <p14:creationId xmlns:p14="http://schemas.microsoft.com/office/powerpoint/2010/main" val="2483148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296C43-1F08-544B-95C2-8D1FE6688618}"/>
              </a:ext>
            </a:extLst>
          </p:cNvPr>
          <p:cNvSpPr>
            <a:spLocks noGrp="1"/>
          </p:cNvSpPr>
          <p:nvPr>
            <p:ph type="dt" sz="half" idx="10"/>
          </p:nvPr>
        </p:nvSpPr>
        <p:spPr/>
        <p:txBody>
          <a:bodyPr/>
          <a:lstStyle>
            <a:lvl1pPr>
              <a:defRPr/>
            </a:lvl1pPr>
          </a:lstStyle>
          <a:p>
            <a:fld id="{C585EA3D-9725-6B41-A975-D32DD8DC1709}" type="datetimeFigureOut">
              <a:rPr lang="en-US" altLang="en-US"/>
              <a:pPr/>
              <a:t>9/3/2020</a:t>
            </a:fld>
            <a:endParaRPr lang="en-US" altLang="en-US"/>
          </a:p>
        </p:txBody>
      </p:sp>
      <p:sp>
        <p:nvSpPr>
          <p:cNvPr id="5" name="Footer Placeholder 4">
            <a:extLst>
              <a:ext uri="{FF2B5EF4-FFF2-40B4-BE49-F238E27FC236}">
                <a16:creationId xmlns:a16="http://schemas.microsoft.com/office/drawing/2014/main" id="{64A87F31-E890-4E43-AC3B-EE289939868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0B2671D-EE3D-9042-AC3A-E8A1496E280B}"/>
              </a:ext>
            </a:extLst>
          </p:cNvPr>
          <p:cNvSpPr>
            <a:spLocks noGrp="1"/>
          </p:cNvSpPr>
          <p:nvPr>
            <p:ph type="sldNum" sz="quarter" idx="12"/>
          </p:nvPr>
        </p:nvSpPr>
        <p:spPr/>
        <p:txBody>
          <a:bodyPr/>
          <a:lstStyle>
            <a:lvl1pPr>
              <a:defRPr/>
            </a:lvl1pPr>
          </a:lstStyle>
          <a:p>
            <a:fld id="{A35C3858-8F3D-5542-8BE7-EA240C639B41}" type="slidenum">
              <a:rPr lang="en-US" altLang="en-US"/>
              <a:pPr/>
              <a:t>‹#›</a:t>
            </a:fld>
            <a:endParaRPr lang="en-US" altLang="en-US"/>
          </a:p>
        </p:txBody>
      </p:sp>
    </p:spTree>
    <p:extLst>
      <p:ext uri="{BB962C8B-B14F-4D97-AF65-F5344CB8AC3E}">
        <p14:creationId xmlns:p14="http://schemas.microsoft.com/office/powerpoint/2010/main" val="919389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6B634-B473-7F45-9376-C2D28022439B}"/>
              </a:ext>
            </a:extLst>
          </p:cNvPr>
          <p:cNvSpPr>
            <a:spLocks noGrp="1"/>
          </p:cNvSpPr>
          <p:nvPr>
            <p:ph type="dt" sz="half" idx="10"/>
          </p:nvPr>
        </p:nvSpPr>
        <p:spPr/>
        <p:txBody>
          <a:bodyPr/>
          <a:lstStyle>
            <a:lvl1pPr>
              <a:defRPr/>
            </a:lvl1pPr>
          </a:lstStyle>
          <a:p>
            <a:fld id="{CEEB5FEC-83DE-474D-90CE-3EA75F7EF420}" type="datetimeFigureOut">
              <a:rPr lang="en-US" altLang="en-US"/>
              <a:pPr/>
              <a:t>9/3/2020</a:t>
            </a:fld>
            <a:endParaRPr lang="en-US" altLang="en-US"/>
          </a:p>
        </p:txBody>
      </p:sp>
      <p:sp>
        <p:nvSpPr>
          <p:cNvPr id="5" name="Footer Placeholder 4">
            <a:extLst>
              <a:ext uri="{FF2B5EF4-FFF2-40B4-BE49-F238E27FC236}">
                <a16:creationId xmlns:a16="http://schemas.microsoft.com/office/drawing/2014/main" id="{5D4A4010-DB97-A74A-A005-FEAAF4B46D6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4F4E096-0D8B-114F-A977-79AEE52376A3}"/>
              </a:ext>
            </a:extLst>
          </p:cNvPr>
          <p:cNvSpPr>
            <a:spLocks noGrp="1"/>
          </p:cNvSpPr>
          <p:nvPr>
            <p:ph type="sldNum" sz="quarter" idx="12"/>
          </p:nvPr>
        </p:nvSpPr>
        <p:spPr/>
        <p:txBody>
          <a:bodyPr/>
          <a:lstStyle>
            <a:lvl1pPr>
              <a:defRPr/>
            </a:lvl1pPr>
          </a:lstStyle>
          <a:p>
            <a:fld id="{50497131-ADC3-B24B-A539-D8B2115BF854}" type="slidenum">
              <a:rPr lang="en-US" altLang="en-US"/>
              <a:pPr/>
              <a:t>‹#›</a:t>
            </a:fld>
            <a:endParaRPr lang="en-US" altLang="en-US"/>
          </a:p>
        </p:txBody>
      </p:sp>
    </p:spTree>
    <p:extLst>
      <p:ext uri="{BB962C8B-B14F-4D97-AF65-F5344CB8AC3E}">
        <p14:creationId xmlns:p14="http://schemas.microsoft.com/office/powerpoint/2010/main" val="981617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3EFA04-DBD5-B74E-9BF5-6C9394620EF5}"/>
              </a:ext>
            </a:extLst>
          </p:cNvPr>
          <p:cNvSpPr>
            <a:spLocks noGrp="1"/>
          </p:cNvSpPr>
          <p:nvPr>
            <p:ph type="dt" sz="half" idx="10"/>
          </p:nvPr>
        </p:nvSpPr>
        <p:spPr/>
        <p:txBody>
          <a:bodyPr/>
          <a:lstStyle>
            <a:lvl1pPr>
              <a:defRPr/>
            </a:lvl1pPr>
          </a:lstStyle>
          <a:p>
            <a:fld id="{06CD16DB-7A4D-774D-AD33-C249C56DB82D}" type="datetimeFigureOut">
              <a:rPr lang="en-US" altLang="en-US"/>
              <a:pPr/>
              <a:t>9/3/2020</a:t>
            </a:fld>
            <a:endParaRPr lang="en-US" altLang="en-US"/>
          </a:p>
        </p:txBody>
      </p:sp>
      <p:sp>
        <p:nvSpPr>
          <p:cNvPr id="5" name="Footer Placeholder 4">
            <a:extLst>
              <a:ext uri="{FF2B5EF4-FFF2-40B4-BE49-F238E27FC236}">
                <a16:creationId xmlns:a16="http://schemas.microsoft.com/office/drawing/2014/main" id="{9DE05E04-E827-D240-93F5-0392866F0CB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5281A74-8581-934A-99FD-AA97B01CB221}"/>
              </a:ext>
            </a:extLst>
          </p:cNvPr>
          <p:cNvSpPr>
            <a:spLocks noGrp="1"/>
          </p:cNvSpPr>
          <p:nvPr>
            <p:ph type="sldNum" sz="quarter" idx="12"/>
          </p:nvPr>
        </p:nvSpPr>
        <p:spPr/>
        <p:txBody>
          <a:bodyPr/>
          <a:lstStyle>
            <a:lvl1pPr>
              <a:defRPr/>
            </a:lvl1pPr>
          </a:lstStyle>
          <a:p>
            <a:fld id="{4B6B723E-A67F-8742-8432-140814BCA1A0}" type="slidenum">
              <a:rPr lang="en-US" altLang="en-US"/>
              <a:pPr/>
              <a:t>‹#›</a:t>
            </a:fld>
            <a:endParaRPr lang="en-US" altLang="en-US"/>
          </a:p>
        </p:txBody>
      </p:sp>
    </p:spTree>
    <p:extLst>
      <p:ext uri="{BB962C8B-B14F-4D97-AF65-F5344CB8AC3E}">
        <p14:creationId xmlns:p14="http://schemas.microsoft.com/office/powerpoint/2010/main" val="1834635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6A5F151B-EECF-8042-A62C-24ECF3E5E91D}"/>
              </a:ext>
            </a:extLst>
          </p:cNvPr>
          <p:cNvSpPr>
            <a:spLocks noGrp="1"/>
          </p:cNvSpPr>
          <p:nvPr>
            <p:ph type="dt" sz="half" idx="10"/>
          </p:nvPr>
        </p:nvSpPr>
        <p:spPr/>
        <p:txBody>
          <a:bodyPr/>
          <a:lstStyle>
            <a:lvl1pPr>
              <a:defRPr/>
            </a:lvl1pPr>
          </a:lstStyle>
          <a:p>
            <a:fld id="{815BEF13-8B6F-0D4E-ADA2-95DD80BF9E1D}" type="datetimeFigureOut">
              <a:rPr lang="en-US" altLang="en-US"/>
              <a:pPr/>
              <a:t>9/3/2020</a:t>
            </a:fld>
            <a:endParaRPr lang="en-US" altLang="en-US"/>
          </a:p>
        </p:txBody>
      </p:sp>
      <p:sp>
        <p:nvSpPr>
          <p:cNvPr id="6" name="Footer Placeholder 4">
            <a:extLst>
              <a:ext uri="{FF2B5EF4-FFF2-40B4-BE49-F238E27FC236}">
                <a16:creationId xmlns:a16="http://schemas.microsoft.com/office/drawing/2014/main" id="{453268B3-A378-8846-A5B9-BDB1C5083C8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F609CFF-0BF4-2B4C-8B49-F8F674436E26}"/>
              </a:ext>
            </a:extLst>
          </p:cNvPr>
          <p:cNvSpPr>
            <a:spLocks noGrp="1"/>
          </p:cNvSpPr>
          <p:nvPr>
            <p:ph type="sldNum" sz="quarter" idx="12"/>
          </p:nvPr>
        </p:nvSpPr>
        <p:spPr/>
        <p:txBody>
          <a:bodyPr/>
          <a:lstStyle>
            <a:lvl1pPr>
              <a:defRPr/>
            </a:lvl1pPr>
          </a:lstStyle>
          <a:p>
            <a:fld id="{1A7793BC-08CA-984B-A40C-F324EDC10480}" type="slidenum">
              <a:rPr lang="en-US" altLang="en-US"/>
              <a:pPr/>
              <a:t>‹#›</a:t>
            </a:fld>
            <a:endParaRPr lang="en-US" altLang="en-US"/>
          </a:p>
        </p:txBody>
      </p:sp>
    </p:spTree>
    <p:extLst>
      <p:ext uri="{BB962C8B-B14F-4D97-AF65-F5344CB8AC3E}">
        <p14:creationId xmlns:p14="http://schemas.microsoft.com/office/powerpoint/2010/main" val="3385881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09183A6F-F391-2F41-893C-3C45BC629533}"/>
              </a:ext>
            </a:extLst>
          </p:cNvPr>
          <p:cNvSpPr>
            <a:spLocks noGrp="1"/>
          </p:cNvSpPr>
          <p:nvPr>
            <p:ph type="dt" sz="half" idx="10"/>
          </p:nvPr>
        </p:nvSpPr>
        <p:spPr/>
        <p:txBody>
          <a:bodyPr/>
          <a:lstStyle>
            <a:lvl1pPr>
              <a:defRPr/>
            </a:lvl1pPr>
          </a:lstStyle>
          <a:p>
            <a:fld id="{9D27DD68-1DCA-E242-BA8C-E3F405FE0616}" type="datetimeFigureOut">
              <a:rPr lang="en-US" altLang="en-US"/>
              <a:pPr/>
              <a:t>9/3/2020</a:t>
            </a:fld>
            <a:endParaRPr lang="en-US" altLang="en-US"/>
          </a:p>
        </p:txBody>
      </p:sp>
      <p:sp>
        <p:nvSpPr>
          <p:cNvPr id="8" name="Footer Placeholder 4">
            <a:extLst>
              <a:ext uri="{FF2B5EF4-FFF2-40B4-BE49-F238E27FC236}">
                <a16:creationId xmlns:a16="http://schemas.microsoft.com/office/drawing/2014/main" id="{6ED7F109-606B-534D-B866-DB0FBB0FB95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4BAE342-AB6E-7D45-A01E-6539BEF91140}"/>
              </a:ext>
            </a:extLst>
          </p:cNvPr>
          <p:cNvSpPr>
            <a:spLocks noGrp="1"/>
          </p:cNvSpPr>
          <p:nvPr>
            <p:ph type="sldNum" sz="quarter" idx="12"/>
          </p:nvPr>
        </p:nvSpPr>
        <p:spPr/>
        <p:txBody>
          <a:bodyPr/>
          <a:lstStyle>
            <a:lvl1pPr>
              <a:defRPr/>
            </a:lvl1pPr>
          </a:lstStyle>
          <a:p>
            <a:fld id="{CCE1D642-746A-2D47-A846-362252B7BC81}" type="slidenum">
              <a:rPr lang="en-US" altLang="en-US"/>
              <a:pPr/>
              <a:t>‹#›</a:t>
            </a:fld>
            <a:endParaRPr lang="en-US" altLang="en-US"/>
          </a:p>
        </p:txBody>
      </p:sp>
    </p:spTree>
    <p:extLst>
      <p:ext uri="{BB962C8B-B14F-4D97-AF65-F5344CB8AC3E}">
        <p14:creationId xmlns:p14="http://schemas.microsoft.com/office/powerpoint/2010/main" val="2255045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5A2ADD0-7CD6-2E42-901F-44A02312729B}"/>
              </a:ext>
            </a:extLst>
          </p:cNvPr>
          <p:cNvSpPr>
            <a:spLocks noGrp="1"/>
          </p:cNvSpPr>
          <p:nvPr>
            <p:ph type="dt" sz="half" idx="10"/>
          </p:nvPr>
        </p:nvSpPr>
        <p:spPr/>
        <p:txBody>
          <a:bodyPr/>
          <a:lstStyle>
            <a:lvl1pPr>
              <a:defRPr/>
            </a:lvl1pPr>
          </a:lstStyle>
          <a:p>
            <a:fld id="{7F0CE403-6027-DC4F-8D25-27D68A32EC31}" type="datetimeFigureOut">
              <a:rPr lang="en-US" altLang="en-US"/>
              <a:pPr/>
              <a:t>9/3/2020</a:t>
            </a:fld>
            <a:endParaRPr lang="en-US" altLang="en-US"/>
          </a:p>
        </p:txBody>
      </p:sp>
      <p:sp>
        <p:nvSpPr>
          <p:cNvPr id="4" name="Footer Placeholder 4">
            <a:extLst>
              <a:ext uri="{FF2B5EF4-FFF2-40B4-BE49-F238E27FC236}">
                <a16:creationId xmlns:a16="http://schemas.microsoft.com/office/drawing/2014/main" id="{19489CD1-BEA9-5B46-979B-434EA477E57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EA85B9D-18F0-144B-B47B-8461C72BC6EC}"/>
              </a:ext>
            </a:extLst>
          </p:cNvPr>
          <p:cNvSpPr>
            <a:spLocks noGrp="1"/>
          </p:cNvSpPr>
          <p:nvPr>
            <p:ph type="sldNum" sz="quarter" idx="12"/>
          </p:nvPr>
        </p:nvSpPr>
        <p:spPr/>
        <p:txBody>
          <a:bodyPr/>
          <a:lstStyle>
            <a:lvl1pPr>
              <a:defRPr/>
            </a:lvl1pPr>
          </a:lstStyle>
          <a:p>
            <a:fld id="{4F87BB7A-651C-E547-AF44-08A8EC9234D0}" type="slidenum">
              <a:rPr lang="en-US" altLang="en-US"/>
              <a:pPr/>
              <a:t>‹#›</a:t>
            </a:fld>
            <a:endParaRPr lang="en-US" altLang="en-US"/>
          </a:p>
        </p:txBody>
      </p:sp>
    </p:spTree>
    <p:extLst>
      <p:ext uri="{BB962C8B-B14F-4D97-AF65-F5344CB8AC3E}">
        <p14:creationId xmlns:p14="http://schemas.microsoft.com/office/powerpoint/2010/main" val="1471572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19C0DBC-FCA6-754A-ADB4-E0656560D274}"/>
              </a:ext>
            </a:extLst>
          </p:cNvPr>
          <p:cNvSpPr>
            <a:spLocks noGrp="1"/>
          </p:cNvSpPr>
          <p:nvPr>
            <p:ph type="dt" sz="half" idx="10"/>
          </p:nvPr>
        </p:nvSpPr>
        <p:spPr/>
        <p:txBody>
          <a:bodyPr/>
          <a:lstStyle>
            <a:lvl1pPr>
              <a:defRPr/>
            </a:lvl1pPr>
          </a:lstStyle>
          <a:p>
            <a:fld id="{C75FDD63-ED21-9F46-A3DF-8458817828F4}" type="datetimeFigureOut">
              <a:rPr lang="en-US" altLang="en-US"/>
              <a:pPr/>
              <a:t>9/3/2020</a:t>
            </a:fld>
            <a:endParaRPr lang="en-US" altLang="en-US"/>
          </a:p>
        </p:txBody>
      </p:sp>
      <p:sp>
        <p:nvSpPr>
          <p:cNvPr id="3" name="Footer Placeholder 4">
            <a:extLst>
              <a:ext uri="{FF2B5EF4-FFF2-40B4-BE49-F238E27FC236}">
                <a16:creationId xmlns:a16="http://schemas.microsoft.com/office/drawing/2014/main" id="{5D70173B-19ED-A84D-9903-34CA07C5627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AE0E2E0-97FB-2042-969D-937F7BC29DF0}"/>
              </a:ext>
            </a:extLst>
          </p:cNvPr>
          <p:cNvSpPr>
            <a:spLocks noGrp="1"/>
          </p:cNvSpPr>
          <p:nvPr>
            <p:ph type="sldNum" sz="quarter" idx="12"/>
          </p:nvPr>
        </p:nvSpPr>
        <p:spPr/>
        <p:txBody>
          <a:bodyPr/>
          <a:lstStyle>
            <a:lvl1pPr>
              <a:defRPr/>
            </a:lvl1pPr>
          </a:lstStyle>
          <a:p>
            <a:fld id="{91FC218A-C95F-CF4E-A75C-395DED1A9041}" type="slidenum">
              <a:rPr lang="en-US" altLang="en-US"/>
              <a:pPr/>
              <a:t>‹#›</a:t>
            </a:fld>
            <a:endParaRPr lang="en-US" altLang="en-US"/>
          </a:p>
        </p:txBody>
      </p:sp>
    </p:spTree>
    <p:extLst>
      <p:ext uri="{BB962C8B-B14F-4D97-AF65-F5344CB8AC3E}">
        <p14:creationId xmlns:p14="http://schemas.microsoft.com/office/powerpoint/2010/main" val="3328899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C24033C-0E4A-D84F-BC47-E5C78B543DE9}"/>
              </a:ext>
            </a:extLst>
          </p:cNvPr>
          <p:cNvSpPr>
            <a:spLocks noGrp="1"/>
          </p:cNvSpPr>
          <p:nvPr>
            <p:ph type="dt" sz="half" idx="10"/>
          </p:nvPr>
        </p:nvSpPr>
        <p:spPr/>
        <p:txBody>
          <a:bodyPr/>
          <a:lstStyle>
            <a:lvl1pPr>
              <a:defRPr/>
            </a:lvl1pPr>
          </a:lstStyle>
          <a:p>
            <a:fld id="{6C5E62F5-2E03-C94C-8F12-4DB7F96F82DB}" type="datetimeFigureOut">
              <a:rPr lang="en-US" altLang="en-US"/>
              <a:pPr/>
              <a:t>9/3/2020</a:t>
            </a:fld>
            <a:endParaRPr lang="en-US" altLang="en-US"/>
          </a:p>
        </p:txBody>
      </p:sp>
      <p:sp>
        <p:nvSpPr>
          <p:cNvPr id="6" name="Footer Placeholder 4">
            <a:extLst>
              <a:ext uri="{FF2B5EF4-FFF2-40B4-BE49-F238E27FC236}">
                <a16:creationId xmlns:a16="http://schemas.microsoft.com/office/drawing/2014/main" id="{B7E83BBA-CE78-3246-8B80-0B65FBCD56B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710AD8B-6C37-A647-84AB-7B9E29928361}"/>
              </a:ext>
            </a:extLst>
          </p:cNvPr>
          <p:cNvSpPr>
            <a:spLocks noGrp="1"/>
          </p:cNvSpPr>
          <p:nvPr>
            <p:ph type="sldNum" sz="quarter" idx="12"/>
          </p:nvPr>
        </p:nvSpPr>
        <p:spPr/>
        <p:txBody>
          <a:bodyPr/>
          <a:lstStyle>
            <a:lvl1pPr>
              <a:defRPr/>
            </a:lvl1pPr>
          </a:lstStyle>
          <a:p>
            <a:fld id="{94E104AA-4709-394F-BF86-D495772D7D0B}" type="slidenum">
              <a:rPr lang="en-US" altLang="en-US"/>
              <a:pPr/>
              <a:t>‹#›</a:t>
            </a:fld>
            <a:endParaRPr lang="en-US" altLang="en-US"/>
          </a:p>
        </p:txBody>
      </p:sp>
    </p:spTree>
    <p:extLst>
      <p:ext uri="{BB962C8B-B14F-4D97-AF65-F5344CB8AC3E}">
        <p14:creationId xmlns:p14="http://schemas.microsoft.com/office/powerpoint/2010/main" val="312288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8FBD153A-5A47-434C-A527-49BB1AF47BC9}"/>
              </a:ext>
            </a:extLst>
          </p:cNvPr>
          <p:cNvSpPr>
            <a:spLocks noGrp="1"/>
          </p:cNvSpPr>
          <p:nvPr>
            <p:ph type="dt" sz="half" idx="10"/>
          </p:nvPr>
        </p:nvSpPr>
        <p:spPr/>
        <p:txBody>
          <a:bodyPr/>
          <a:lstStyle>
            <a:lvl1pPr>
              <a:defRPr/>
            </a:lvl1pPr>
          </a:lstStyle>
          <a:p>
            <a:fld id="{12464785-1AB7-474E-A416-0B529BE0F8A1}" type="datetimeFigureOut">
              <a:rPr lang="en-US" altLang="en-US"/>
              <a:pPr/>
              <a:t>9/3/2020</a:t>
            </a:fld>
            <a:endParaRPr lang="en-US" altLang="en-US"/>
          </a:p>
        </p:txBody>
      </p:sp>
      <p:sp>
        <p:nvSpPr>
          <p:cNvPr id="6" name="Footer Placeholder 4">
            <a:extLst>
              <a:ext uri="{FF2B5EF4-FFF2-40B4-BE49-F238E27FC236}">
                <a16:creationId xmlns:a16="http://schemas.microsoft.com/office/drawing/2014/main" id="{3262BDBA-00DB-7E44-9063-988B8DF4A8A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2E646E3-E53D-0249-82C7-DD9D04095395}"/>
              </a:ext>
            </a:extLst>
          </p:cNvPr>
          <p:cNvSpPr>
            <a:spLocks noGrp="1"/>
          </p:cNvSpPr>
          <p:nvPr>
            <p:ph type="sldNum" sz="quarter" idx="12"/>
          </p:nvPr>
        </p:nvSpPr>
        <p:spPr/>
        <p:txBody>
          <a:bodyPr/>
          <a:lstStyle>
            <a:lvl1pPr>
              <a:defRPr/>
            </a:lvl1pPr>
          </a:lstStyle>
          <a:p>
            <a:fld id="{943EA24C-D87E-124B-9C5E-616763C71482}" type="slidenum">
              <a:rPr lang="en-US" altLang="en-US"/>
              <a:pPr/>
              <a:t>‹#›</a:t>
            </a:fld>
            <a:endParaRPr lang="en-US" altLang="en-US"/>
          </a:p>
        </p:txBody>
      </p:sp>
    </p:spTree>
    <p:extLst>
      <p:ext uri="{BB962C8B-B14F-4D97-AF65-F5344CB8AC3E}">
        <p14:creationId xmlns:p14="http://schemas.microsoft.com/office/powerpoint/2010/main" val="3415942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CA6131A-FD00-114A-9384-F1CC0609877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7296EB4-095C-1C4A-8D24-CD6C37C0383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9E93B4C-83EB-164A-9A49-0C4E4D84528A}"/>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9966AF4B-9B95-6B46-A7AA-3BA7641FBFDC}" type="datetimeFigureOut">
              <a:rPr lang="en-US" altLang="en-US"/>
              <a:pPr/>
              <a:t>9/3/2020</a:t>
            </a:fld>
            <a:endParaRPr lang="en-US" altLang="en-US"/>
          </a:p>
        </p:txBody>
      </p:sp>
      <p:sp>
        <p:nvSpPr>
          <p:cNvPr id="5" name="Footer Placeholder 4">
            <a:extLst>
              <a:ext uri="{FF2B5EF4-FFF2-40B4-BE49-F238E27FC236}">
                <a16:creationId xmlns:a16="http://schemas.microsoft.com/office/drawing/2014/main" id="{2DB37826-98C2-C14C-85DC-8B836BE93B7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83662562-CDDB-024A-8573-04875B80217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96926A8-DE41-524A-B83C-1614E131D67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oba.od.nih.gov/oba/rac/Guidelines/NIH_Guidelines.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oba.od.nih.gov/oba/rac/Guidelines/NIH_Guidelines.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oba.od.nih.gov/oba/rac/Guidelines/NIH_Guidelines.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oba.od.nih.gov/oba/rac/Guidelines/NIH_Guidelines.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oba.od.nih.gov/oba/rac/Guidelines/NIH_Guidelines.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oba.od.nih.gov/oba/rac/Guidelines/NIH_Guidelines.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osp.od.nih.gov/biotechnology/nih-guideline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ibc@vt.edu" TargetMode="External"/><Relationship Id="rId2" Type="http://schemas.openxmlformats.org/officeDocument/2006/relationships/hyperlink" Target="http://oba.od.nih.gov/oba/rac/Guidelines/NIH_Guidelines.ht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ibc@vt.edu" TargetMode="External"/><Relationship Id="rId2" Type="http://schemas.openxmlformats.org/officeDocument/2006/relationships/hyperlink" Target="https://www.research.vt.edu/ibc.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osp.od.nih.gov/" TargetMode="External"/><Relationship Id="rId2" Type="http://schemas.openxmlformats.org/officeDocument/2006/relationships/hyperlink" Target="https://www.research.vt.edu/ibc.html" TargetMode="External"/><Relationship Id="rId1" Type="http://schemas.openxmlformats.org/officeDocument/2006/relationships/slideLayout" Target="../slideLayouts/slideLayout2.xml"/><Relationship Id="rId4" Type="http://schemas.openxmlformats.org/officeDocument/2006/relationships/hyperlink" Target="https://osp.od.nih.gov/biotechnology/biosafety-and-recombinant-dna-activities/"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secure.research.vt.edu/orc_cert?cert=ibc_train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444BE-4163-EB40-893C-4CEC80FCC4FC}"/>
              </a:ext>
            </a:extLst>
          </p:cNvPr>
          <p:cNvSpPr>
            <a:spLocks noGrp="1"/>
          </p:cNvSpPr>
          <p:nvPr>
            <p:ph type="ctrTitle"/>
          </p:nvPr>
        </p:nvSpPr>
        <p:spPr>
          <a:xfrm>
            <a:off x="0" y="1295400"/>
            <a:ext cx="8915400" cy="2743200"/>
          </a:xfrm>
        </p:spPr>
        <p:txBody>
          <a:bodyPr rtlCol="0">
            <a:normAutofit fontScale="90000"/>
          </a:bodyPr>
          <a:lstStyle/>
          <a:p>
            <a:pPr eaLnBrk="1" fontAlgn="auto" hangingPunct="1">
              <a:spcAft>
                <a:spcPts val="0"/>
              </a:spcAft>
              <a:defRPr/>
            </a:pPr>
            <a:r>
              <a:rPr lang="en-US" b="1" dirty="0">
                <a:solidFill>
                  <a:schemeClr val="accent2">
                    <a:lumMod val="50000"/>
                  </a:schemeClr>
                </a:solidFill>
                <a:ea typeface="+mj-ea"/>
                <a:cs typeface="+mj-cs"/>
              </a:rPr>
              <a:t>Overview of the NIH Guidelines </a:t>
            </a:r>
            <a:br>
              <a:rPr lang="en-US" b="1" dirty="0">
                <a:solidFill>
                  <a:schemeClr val="accent2">
                    <a:lumMod val="50000"/>
                  </a:schemeClr>
                </a:solidFill>
                <a:ea typeface="+mj-ea"/>
                <a:cs typeface="+mj-cs"/>
              </a:rPr>
            </a:br>
            <a:r>
              <a:rPr lang="en-US" b="1" dirty="0">
                <a:solidFill>
                  <a:schemeClr val="accent2">
                    <a:lumMod val="50000"/>
                  </a:schemeClr>
                </a:solidFill>
                <a:ea typeface="+mj-ea"/>
                <a:cs typeface="+mj-cs"/>
              </a:rPr>
              <a:t>and Virginia Tech </a:t>
            </a:r>
            <a:br>
              <a:rPr lang="en-US" b="1" dirty="0">
                <a:solidFill>
                  <a:schemeClr val="accent2">
                    <a:lumMod val="50000"/>
                  </a:schemeClr>
                </a:solidFill>
                <a:ea typeface="+mj-ea"/>
                <a:cs typeface="+mj-cs"/>
              </a:rPr>
            </a:br>
            <a:r>
              <a:rPr lang="en-US" b="1" dirty="0">
                <a:solidFill>
                  <a:schemeClr val="accent2">
                    <a:lumMod val="50000"/>
                  </a:schemeClr>
                </a:solidFill>
                <a:ea typeface="+mj-ea"/>
                <a:cs typeface="+mj-cs"/>
              </a:rPr>
              <a:t>Institutional Biosafety Committee </a:t>
            </a:r>
            <a:br>
              <a:rPr lang="en-US" b="1" dirty="0">
                <a:solidFill>
                  <a:schemeClr val="accent2">
                    <a:lumMod val="50000"/>
                  </a:schemeClr>
                </a:solidFill>
                <a:ea typeface="+mj-ea"/>
                <a:cs typeface="+mj-cs"/>
              </a:rPr>
            </a:br>
            <a:r>
              <a:rPr lang="en-US" b="1" dirty="0">
                <a:solidFill>
                  <a:schemeClr val="accent2">
                    <a:lumMod val="50000"/>
                  </a:schemeClr>
                </a:solidFill>
                <a:ea typeface="+mj-ea"/>
                <a:cs typeface="+mj-cs"/>
              </a:rPr>
              <a:t>(IBC)</a:t>
            </a:r>
          </a:p>
        </p:txBody>
      </p:sp>
      <p:sp>
        <p:nvSpPr>
          <p:cNvPr id="13314" name="TextBox 5">
            <a:extLst>
              <a:ext uri="{FF2B5EF4-FFF2-40B4-BE49-F238E27FC236}">
                <a16:creationId xmlns:a16="http://schemas.microsoft.com/office/drawing/2014/main" id="{9DE3E886-0A88-1E48-8EBB-427BA1908586}"/>
              </a:ext>
            </a:extLst>
          </p:cNvPr>
          <p:cNvSpPr txBox="1">
            <a:spLocks noChangeArrowheads="1"/>
          </p:cNvSpPr>
          <p:nvPr/>
        </p:nvSpPr>
        <p:spPr bwMode="auto">
          <a:xfrm>
            <a:off x="7696200" y="6550025"/>
            <a:ext cx="1447800"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sz="1400"/>
              <a:t>VT IBC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4">
            <a:extLst>
              <a:ext uri="{FF2B5EF4-FFF2-40B4-BE49-F238E27FC236}">
                <a16:creationId xmlns:a16="http://schemas.microsoft.com/office/drawing/2014/main" id="{6C1E8C7F-BB6B-6346-B27C-296933568106}"/>
              </a:ext>
            </a:extLst>
          </p:cNvPr>
          <p:cNvSpPr txBox="1">
            <a:spLocks noChangeArrowheads="1"/>
          </p:cNvSpPr>
          <p:nvPr/>
        </p:nvSpPr>
        <p:spPr bwMode="auto">
          <a:xfrm>
            <a:off x="0" y="0"/>
            <a:ext cx="9144000" cy="495520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endParaRPr lang="en-US" altLang="en-US" b="1" u="sng" dirty="0"/>
          </a:p>
          <a:p>
            <a:pPr algn="ctr" eaLnBrk="1" hangingPunct="1"/>
            <a:r>
              <a:rPr lang="en-US" altLang="en-US" b="1" u="sng" dirty="0">
                <a:solidFill>
                  <a:schemeClr val="tx2"/>
                </a:solidFill>
              </a:rPr>
              <a:t>Section III-B</a:t>
            </a:r>
          </a:p>
          <a:p>
            <a:pPr algn="ctr" eaLnBrk="1" hangingPunct="1"/>
            <a:endParaRPr lang="en-US" altLang="en-US" b="1" dirty="0"/>
          </a:p>
          <a:p>
            <a:pPr eaLnBrk="1" hangingPunct="1">
              <a:buFont typeface="Wingdings" pitchFamily="2" charset="2"/>
              <a:buChar char="§"/>
            </a:pPr>
            <a:r>
              <a:rPr lang="en-US" altLang="en-US" b="1" dirty="0"/>
              <a:t> </a:t>
            </a:r>
            <a:r>
              <a:rPr lang="en-US" altLang="en-US" sz="2200" dirty="0"/>
              <a:t>Experiments that require NIH Office of Science Policy and Virginia Tech IBC approval.</a:t>
            </a:r>
          </a:p>
          <a:p>
            <a:pPr eaLnBrk="1" hangingPunct="1">
              <a:buFont typeface="Wingdings" pitchFamily="2" charset="2"/>
              <a:buChar char="§"/>
            </a:pPr>
            <a:endParaRPr lang="en-US" altLang="en-US" sz="2200" dirty="0"/>
          </a:p>
          <a:p>
            <a:pPr lvl="1" eaLnBrk="1" hangingPunct="1">
              <a:buFont typeface="Arial" panose="020B0604020202020204" pitchFamily="34" charset="0"/>
              <a:buChar char="•"/>
            </a:pPr>
            <a:r>
              <a:rPr lang="en-US" altLang="en-US" sz="2200" dirty="0"/>
              <a:t> III-B-1 regulates experiments involving the cloning of toxin molecules with an LD</a:t>
            </a:r>
            <a:r>
              <a:rPr lang="en-US" altLang="en-US" sz="2200" baseline="-25000" dirty="0"/>
              <a:t>50</a:t>
            </a:r>
            <a:r>
              <a:rPr lang="en-US" altLang="en-US" sz="2200" dirty="0"/>
              <a:t> of less than 100 nanograms/kilogram of body weight.</a:t>
            </a:r>
          </a:p>
          <a:p>
            <a:pPr lvl="1" eaLnBrk="1" hangingPunct="1">
              <a:buFont typeface="Arial" panose="020B0604020202020204" pitchFamily="34" charset="0"/>
              <a:buChar char="•"/>
            </a:pPr>
            <a:endParaRPr lang="en-US" altLang="en-US" sz="2200" dirty="0"/>
          </a:p>
          <a:p>
            <a:pPr lvl="1" eaLnBrk="1" hangingPunct="1">
              <a:buFont typeface="Arial" panose="020B0604020202020204" pitchFamily="34" charset="0"/>
              <a:buChar char="•"/>
            </a:pPr>
            <a:r>
              <a:rPr lang="en-US" altLang="en-US" sz="2200" dirty="0"/>
              <a:t>III-B-2  regulates experiments that have previously been approved  as Major Actions (Section III-A) under the </a:t>
            </a:r>
            <a:r>
              <a:rPr lang="en-US" altLang="en-US" sz="2200" i="1" dirty="0"/>
              <a:t>NIH Guidelines</a:t>
            </a:r>
            <a:r>
              <a:rPr lang="en-US" altLang="en-US" sz="2200" dirty="0"/>
              <a:t>.  The NIH Director will determine if III-B-2 is applicable.</a:t>
            </a:r>
          </a:p>
          <a:p>
            <a:pPr eaLnBrk="1" hangingPunct="1">
              <a:buFont typeface="Wingdings" pitchFamily="2" charset="2"/>
              <a:buChar char="§"/>
            </a:pPr>
            <a:endParaRPr lang="en-US" altLang="en-US" sz="2200" b="1" dirty="0"/>
          </a:p>
          <a:p>
            <a:pPr eaLnBrk="1" hangingPunct="1">
              <a:buFont typeface="Wingdings" pitchFamily="2" charset="2"/>
              <a:buChar char="§"/>
            </a:pPr>
            <a:endParaRPr lang="en-US" altLang="en-US" sz="22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Box 4">
            <a:extLst>
              <a:ext uri="{FF2B5EF4-FFF2-40B4-BE49-F238E27FC236}">
                <a16:creationId xmlns:a16="http://schemas.microsoft.com/office/drawing/2014/main" id="{D0D33D6B-0A2E-E14C-AD78-9D4AF0D27433}"/>
              </a:ext>
            </a:extLst>
          </p:cNvPr>
          <p:cNvSpPr txBox="1">
            <a:spLocks noChangeArrowheads="1"/>
          </p:cNvSpPr>
          <p:nvPr/>
        </p:nvSpPr>
        <p:spPr bwMode="auto">
          <a:xfrm>
            <a:off x="0" y="0"/>
            <a:ext cx="9144000" cy="42780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endParaRPr lang="en-US" altLang="en-US" b="1" u="sng" dirty="0"/>
          </a:p>
          <a:p>
            <a:pPr algn="ctr" eaLnBrk="1" hangingPunct="1"/>
            <a:r>
              <a:rPr lang="en-US" altLang="en-US" b="1" u="sng" dirty="0">
                <a:solidFill>
                  <a:schemeClr val="tx2"/>
                </a:solidFill>
              </a:rPr>
              <a:t>Section III-C</a:t>
            </a:r>
          </a:p>
          <a:p>
            <a:pPr algn="ctr" eaLnBrk="1" hangingPunct="1"/>
            <a:endParaRPr lang="en-US" altLang="en-US" b="1" dirty="0"/>
          </a:p>
          <a:p>
            <a:pPr eaLnBrk="1" hangingPunct="1">
              <a:buFont typeface="Wingdings" pitchFamily="2" charset="2"/>
              <a:buChar char="§"/>
            </a:pPr>
            <a:r>
              <a:rPr lang="en-US" altLang="en-US" b="1" dirty="0"/>
              <a:t> </a:t>
            </a:r>
            <a:r>
              <a:rPr lang="en-US" altLang="en-US" sz="2200" dirty="0"/>
              <a:t>Experiments that require Virginia Tech IBC and Virginia Tech IRB approvals.</a:t>
            </a:r>
          </a:p>
          <a:p>
            <a:pPr eaLnBrk="1" hangingPunct="1">
              <a:buFont typeface="Wingdings" pitchFamily="2" charset="2"/>
              <a:buChar char="§"/>
            </a:pPr>
            <a:endParaRPr lang="en-US" altLang="en-US" sz="2200" dirty="0"/>
          </a:p>
          <a:p>
            <a:pPr eaLnBrk="1" hangingPunct="1">
              <a:buFont typeface="Wingdings" pitchFamily="2" charset="2"/>
              <a:buChar char="§"/>
            </a:pPr>
            <a:r>
              <a:rPr lang="en-US" altLang="en-US" sz="2200" dirty="0"/>
              <a:t> III-C-1 regulates experiments involving the deliberate transfer of recombinant or synthetic nucleic acid molecules, or DNA or RNA derived from recombinant or synthetic nucleic acid molecules, into one or more human research participants.  </a:t>
            </a:r>
          </a:p>
          <a:p>
            <a:pPr eaLnBrk="1" hangingPunct="1">
              <a:buFont typeface="Wingdings" pitchFamily="2" charset="2"/>
              <a:buChar char="§"/>
            </a:pPr>
            <a:endParaRPr lang="en-US" altLang="en-US" sz="2200" dirty="0"/>
          </a:p>
          <a:p>
            <a:pPr eaLnBrk="1" hangingPunct="1">
              <a:buFont typeface="Wingdings" pitchFamily="2" charset="2"/>
              <a:buChar char="§"/>
            </a:pPr>
            <a:endParaRPr lang="en-US" altLang="en-US" sz="2200" dirty="0"/>
          </a:p>
          <a:p>
            <a:pPr eaLnBrk="1" hangingPunct="1">
              <a:buFont typeface="Wingdings" pitchFamily="2" charset="2"/>
              <a:buChar char="§"/>
            </a:pPr>
            <a:endParaRPr lang="en-US" alt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Box 4">
            <a:extLst>
              <a:ext uri="{FF2B5EF4-FFF2-40B4-BE49-F238E27FC236}">
                <a16:creationId xmlns:a16="http://schemas.microsoft.com/office/drawing/2014/main" id="{74C3732F-6CA2-C24D-8285-4842566B4279}"/>
              </a:ext>
            </a:extLst>
          </p:cNvPr>
          <p:cNvSpPr txBox="1">
            <a:spLocks noChangeArrowheads="1"/>
          </p:cNvSpPr>
          <p:nvPr/>
        </p:nvSpPr>
        <p:spPr bwMode="auto">
          <a:xfrm>
            <a:off x="0" y="0"/>
            <a:ext cx="9144000" cy="66479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endParaRPr lang="en-US" altLang="en-US" b="1" u="sng" dirty="0"/>
          </a:p>
          <a:p>
            <a:pPr algn="ctr" eaLnBrk="1" hangingPunct="1"/>
            <a:r>
              <a:rPr lang="en-US" altLang="en-US" b="1" u="sng" dirty="0">
                <a:solidFill>
                  <a:schemeClr val="tx2"/>
                </a:solidFill>
              </a:rPr>
              <a:t>Section III-D</a:t>
            </a:r>
            <a:endParaRPr lang="en-US" altLang="en-US" u="sng" dirty="0">
              <a:solidFill>
                <a:schemeClr val="tx2"/>
              </a:solidFill>
            </a:endParaRPr>
          </a:p>
          <a:p>
            <a:pPr algn="ctr" eaLnBrk="1" hangingPunct="1"/>
            <a:endParaRPr lang="en-US" altLang="en-US" b="1" dirty="0"/>
          </a:p>
          <a:p>
            <a:pPr eaLnBrk="1" hangingPunct="1">
              <a:buFont typeface="Wingdings" pitchFamily="2" charset="2"/>
              <a:buChar char="§"/>
            </a:pPr>
            <a:r>
              <a:rPr lang="en-US" altLang="en-US" b="1" dirty="0"/>
              <a:t> </a:t>
            </a:r>
            <a:r>
              <a:rPr lang="en-US" altLang="en-US" sz="2200" dirty="0"/>
              <a:t>Experiments that require Virginia Tech IBC approval.</a:t>
            </a:r>
          </a:p>
          <a:p>
            <a:pPr eaLnBrk="1" hangingPunct="1">
              <a:buFont typeface="Wingdings" pitchFamily="2" charset="2"/>
              <a:buChar char="§"/>
            </a:pPr>
            <a:endParaRPr lang="en-US" altLang="en-US" sz="2200" dirty="0"/>
          </a:p>
          <a:p>
            <a:pPr lvl="1" eaLnBrk="1" hangingPunct="1">
              <a:buFont typeface="Arial" panose="020B0604020202020204" pitchFamily="34" charset="0"/>
              <a:buChar char="•"/>
            </a:pPr>
            <a:r>
              <a:rPr lang="en-US" altLang="en-US" sz="2200" dirty="0"/>
              <a:t> III-D-1 regulates experiments that involve the use of RG-2, RG-3, RG-4, or restricted agents as host-vector systems.  Restricted agents are designated by the USDA.</a:t>
            </a:r>
          </a:p>
          <a:p>
            <a:pPr lvl="1" eaLnBrk="1" hangingPunct="1">
              <a:buFont typeface="Arial" panose="020B0604020202020204" pitchFamily="34" charset="0"/>
              <a:buChar char="•"/>
            </a:pPr>
            <a:endParaRPr lang="en-US" altLang="en-US" sz="2200" dirty="0"/>
          </a:p>
          <a:p>
            <a:pPr lvl="1" eaLnBrk="1" hangingPunct="1">
              <a:buFont typeface="Arial" panose="020B0604020202020204" pitchFamily="34" charset="0"/>
              <a:buChar char="•"/>
            </a:pPr>
            <a:r>
              <a:rPr lang="en-US" altLang="en-US" sz="2200" dirty="0"/>
              <a:t> III-D-2  regulates experiments in which DNA from RG-2, RG-3,  RG-4, or restricted agents is cloned into non-pathogenic prokaryotic, or lower eukaryotic, host-vector systems.</a:t>
            </a:r>
          </a:p>
          <a:p>
            <a:pPr lvl="1" eaLnBrk="1" hangingPunct="1">
              <a:buFont typeface="Arial" panose="020B0604020202020204" pitchFamily="34" charset="0"/>
              <a:buChar char="•"/>
            </a:pPr>
            <a:endParaRPr lang="en-US" altLang="en-US" sz="2200" dirty="0"/>
          </a:p>
          <a:p>
            <a:pPr lvl="1" eaLnBrk="1" hangingPunct="1">
              <a:buFont typeface="Arial" panose="020B0604020202020204" pitchFamily="34" charset="0"/>
              <a:buChar char="•"/>
            </a:pPr>
            <a:r>
              <a:rPr lang="en-US" altLang="en-US" sz="2200" dirty="0"/>
              <a:t> III-D-3 regulates experiments involving the use of infectious DNA or RNA viruses, or defective DNA and/or RNA viruses in the presence of helper virus, in tissue culture systems.</a:t>
            </a:r>
          </a:p>
          <a:p>
            <a:pPr eaLnBrk="1" hangingPunct="1"/>
            <a:endParaRPr lang="en-US" altLang="en-US" sz="2200" dirty="0"/>
          </a:p>
          <a:p>
            <a:pPr eaLnBrk="1" hangingPunct="1">
              <a:buFont typeface="Wingdings" pitchFamily="2" charset="2"/>
              <a:buChar char="§"/>
            </a:pPr>
            <a:endParaRPr lang="en-US" altLang="en-US" sz="2200" b="1" dirty="0"/>
          </a:p>
          <a:p>
            <a:pPr eaLnBrk="1" hangingPunct="1">
              <a:buFont typeface="Wingdings" pitchFamily="2" charset="2"/>
              <a:buChar char="§"/>
            </a:pPr>
            <a:endParaRPr lang="en-US" altLang="en-US" sz="22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463C96C-3D01-EA47-B093-C0701882377D}"/>
              </a:ext>
            </a:extLst>
          </p:cNvPr>
          <p:cNvSpPr txBox="1"/>
          <p:nvPr/>
        </p:nvSpPr>
        <p:spPr>
          <a:xfrm>
            <a:off x="0" y="0"/>
            <a:ext cx="9144000" cy="6986588"/>
          </a:xfrm>
          <a:prstGeom prst="rect">
            <a:avLst/>
          </a:prstGeom>
          <a:noFill/>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endParaRPr lang="en-US" altLang="en-US" b="1" u="sng" dirty="0">
              <a:hlinkClick r:id="rId2"/>
            </a:endParaRPr>
          </a:p>
          <a:p>
            <a:pPr algn="ctr" eaLnBrk="1" hangingPunct="1"/>
            <a:r>
              <a:rPr lang="en-US" altLang="en-US" b="1" u="sng" dirty="0">
                <a:solidFill>
                  <a:schemeClr val="tx2"/>
                </a:solidFill>
              </a:rPr>
              <a:t>Section III-D</a:t>
            </a:r>
            <a:r>
              <a:rPr lang="en-US" altLang="en-US" b="1" u="sng" dirty="0">
                <a:solidFill>
                  <a:srgbClr val="632523"/>
                </a:solidFill>
              </a:rPr>
              <a:t>, continued</a:t>
            </a:r>
            <a:endParaRPr lang="en-US" altLang="en-US" u="sng" dirty="0">
              <a:solidFill>
                <a:srgbClr val="632523"/>
              </a:solidFill>
            </a:endParaRPr>
          </a:p>
          <a:p>
            <a:pPr algn="ctr" eaLnBrk="1" hangingPunct="1"/>
            <a:endParaRPr lang="en-US" altLang="en-US" b="1" dirty="0"/>
          </a:p>
          <a:p>
            <a:pPr lvl="1" eaLnBrk="1" hangingPunct="1">
              <a:buFont typeface="Arial" panose="020B0604020202020204" pitchFamily="34" charset="0"/>
              <a:buChar char="•"/>
            </a:pPr>
            <a:r>
              <a:rPr lang="en-US" altLang="en-US" sz="2200" dirty="0"/>
              <a:t>  III-D-4 regulates experiments involving whole animals in which the animal's genome has been altered by stable introduction of recombinant or synthetic nucleic acid molecules, or nucleic acids derived therefrom, into the germ-line (transgenic animals), as well as experiments involving viable recombinant or synthetic nucleic acid molecule-modified microorganisms tested on whole animals, which must be conducted using a minimum containment level of BL-2.</a:t>
            </a:r>
          </a:p>
          <a:p>
            <a:pPr lvl="1" eaLnBrk="1" hangingPunct="1">
              <a:buFont typeface="Arial" panose="020B0604020202020204" pitchFamily="34" charset="0"/>
              <a:buChar char="•"/>
            </a:pPr>
            <a:endParaRPr lang="en-US" altLang="en-US" sz="2200" dirty="0"/>
          </a:p>
          <a:p>
            <a:pPr lvl="1" eaLnBrk="1" hangingPunct="1">
              <a:buFont typeface="Arial" panose="020B0604020202020204" pitchFamily="34" charset="0"/>
              <a:buChar char="•"/>
            </a:pPr>
            <a:r>
              <a:rPr lang="en-US" altLang="en-US" dirty="0"/>
              <a:t> </a:t>
            </a:r>
            <a:r>
              <a:rPr lang="en-US" altLang="en-US" sz="2200" dirty="0"/>
              <a:t>III-D-5 regulates experiments to genetically engineer whole plants by recombinant or synthetic nucleic acid molecule methods, to use such plants for other experimental purposes (e.g., response to stress), to propagate such plants, or to use plants together with microorganisms or insects containing recombinant or synthetic nucleic acid molecules; if the experiments involve agents requiring BL-2 containment. </a:t>
            </a:r>
          </a:p>
          <a:p>
            <a:pPr lvl="1" eaLnBrk="1" hangingPunct="1">
              <a:buFont typeface="Arial" panose="020B0604020202020204" pitchFamily="34" charset="0"/>
              <a:buChar char="•"/>
            </a:pPr>
            <a:endParaRPr lang="en-US" altLang="en-US" sz="2200" dirty="0"/>
          </a:p>
          <a:p>
            <a:pPr eaLnBrk="1" hangingPunct="1">
              <a:buFont typeface="Wingdings" pitchFamily="2" charset="2"/>
              <a:buChar char="§"/>
            </a:pPr>
            <a:endParaRPr lang="en-US" altLang="en-US" sz="2200" b="1" dirty="0"/>
          </a:p>
          <a:p>
            <a:pPr eaLnBrk="1" hangingPunct="1">
              <a:buFont typeface="Wingdings" pitchFamily="2" charset="2"/>
              <a:buChar char="§"/>
            </a:pPr>
            <a:endParaRPr lang="en-US" altLang="en-US" sz="22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B15617-F222-1443-A465-9087832FA64B}"/>
              </a:ext>
            </a:extLst>
          </p:cNvPr>
          <p:cNvSpPr txBox="1"/>
          <p:nvPr/>
        </p:nvSpPr>
        <p:spPr>
          <a:xfrm>
            <a:off x="0" y="0"/>
            <a:ext cx="9144000" cy="3232150"/>
          </a:xfrm>
          <a:prstGeom prst="rect">
            <a:avLst/>
          </a:prstGeom>
          <a:noFill/>
        </p:spPr>
        <p:txBody>
          <a:bodyPr>
            <a:spAutoFit/>
          </a:bodyPr>
          <a:lstStyle/>
          <a:p>
            <a:pPr algn="ctr" fontAlgn="auto">
              <a:spcBef>
                <a:spcPts val="0"/>
              </a:spcBef>
              <a:spcAft>
                <a:spcPts val="0"/>
              </a:spcAft>
              <a:defRPr/>
            </a:pPr>
            <a:endParaRPr lang="en-US" sz="2400" b="1" u="sng" dirty="0">
              <a:latin typeface="+mn-lt"/>
              <a:ea typeface="+mn-ea"/>
              <a:hlinkClick r:id="rId2"/>
            </a:endParaRPr>
          </a:p>
          <a:p>
            <a:pPr algn="ctr" fontAlgn="auto">
              <a:spcBef>
                <a:spcPts val="0"/>
              </a:spcBef>
              <a:spcAft>
                <a:spcPts val="0"/>
              </a:spcAft>
              <a:defRPr/>
            </a:pPr>
            <a:r>
              <a:rPr lang="en-US" sz="2400" b="1" u="sng" dirty="0">
                <a:solidFill>
                  <a:schemeClr val="tx2"/>
                </a:solidFill>
                <a:latin typeface="+mn-lt"/>
                <a:ea typeface="+mn-ea"/>
              </a:rPr>
              <a:t>Section III-D</a:t>
            </a:r>
            <a:r>
              <a:rPr lang="en-US" sz="2400" b="1" u="sng" dirty="0">
                <a:solidFill>
                  <a:schemeClr val="accent2">
                    <a:lumMod val="50000"/>
                  </a:schemeClr>
                </a:solidFill>
                <a:latin typeface="+mn-lt"/>
                <a:ea typeface="+mn-ea"/>
              </a:rPr>
              <a:t>, continued</a:t>
            </a:r>
            <a:endParaRPr lang="en-US" sz="2400" u="sng" dirty="0">
              <a:solidFill>
                <a:schemeClr val="accent2">
                  <a:lumMod val="50000"/>
                </a:schemeClr>
              </a:solidFill>
              <a:latin typeface="+mn-lt"/>
              <a:ea typeface="+mn-ea"/>
            </a:endParaRPr>
          </a:p>
          <a:p>
            <a:pPr algn="ctr" fontAlgn="auto">
              <a:spcBef>
                <a:spcPts val="0"/>
              </a:spcBef>
              <a:spcAft>
                <a:spcPts val="0"/>
              </a:spcAft>
              <a:defRPr/>
            </a:pPr>
            <a:endParaRPr lang="en-US" sz="2400" b="1" dirty="0">
              <a:latin typeface="+mn-lt"/>
              <a:ea typeface="+mn-ea"/>
            </a:endParaRPr>
          </a:p>
          <a:p>
            <a:pPr lvl="1" fontAlgn="auto">
              <a:spcBef>
                <a:spcPts val="0"/>
              </a:spcBef>
              <a:spcAft>
                <a:spcPts val="0"/>
              </a:spcAft>
              <a:buFont typeface="Arial" pitchFamily="34" charset="0"/>
              <a:buChar char="•"/>
              <a:defRPr/>
            </a:pPr>
            <a:r>
              <a:rPr lang="en-US" sz="2200" dirty="0">
                <a:latin typeface="+mn-lt"/>
                <a:ea typeface="+mn-ea"/>
              </a:rPr>
              <a:t> III-D-6 regulates experiments involving the generation of more than 10 Liters of culture, at any one time.</a:t>
            </a:r>
          </a:p>
          <a:p>
            <a:pPr lvl="1" fontAlgn="auto">
              <a:spcBef>
                <a:spcPts val="0"/>
              </a:spcBef>
              <a:spcAft>
                <a:spcPts val="0"/>
              </a:spcAft>
              <a:buFont typeface="Arial" pitchFamily="34" charset="0"/>
              <a:buChar char="•"/>
              <a:defRPr/>
            </a:pPr>
            <a:endParaRPr lang="en-US" sz="2200" dirty="0">
              <a:latin typeface="+mn-lt"/>
              <a:ea typeface="+mn-ea"/>
            </a:endParaRPr>
          </a:p>
          <a:p>
            <a:pPr lvl="1" fontAlgn="auto">
              <a:spcBef>
                <a:spcPts val="0"/>
              </a:spcBef>
              <a:spcAft>
                <a:spcPts val="0"/>
              </a:spcAft>
              <a:buFont typeface="Arial" pitchFamily="34" charset="0"/>
              <a:buChar char="•"/>
              <a:defRPr/>
            </a:pPr>
            <a:r>
              <a:rPr lang="en-US" sz="2200" dirty="0">
                <a:latin typeface="+mn-lt"/>
                <a:ea typeface="+mn-ea"/>
              </a:rPr>
              <a:t> III-D-7 regulates experiments involving Influenza viruses.</a:t>
            </a:r>
          </a:p>
          <a:p>
            <a:pPr fontAlgn="auto">
              <a:spcBef>
                <a:spcPts val="0"/>
              </a:spcBef>
              <a:spcAft>
                <a:spcPts val="0"/>
              </a:spcAft>
              <a:buFont typeface="Wingdings" pitchFamily="2" charset="2"/>
              <a:buChar char="§"/>
              <a:defRPr/>
            </a:pPr>
            <a:endParaRPr lang="en-US" sz="2200" b="1" dirty="0">
              <a:latin typeface="+mn-lt"/>
              <a:ea typeface="+mn-ea"/>
            </a:endParaRPr>
          </a:p>
          <a:p>
            <a:pPr fontAlgn="auto">
              <a:spcBef>
                <a:spcPts val="0"/>
              </a:spcBef>
              <a:spcAft>
                <a:spcPts val="0"/>
              </a:spcAft>
              <a:buFont typeface="Wingdings" pitchFamily="2" charset="2"/>
              <a:buChar char="§"/>
              <a:defRPr/>
            </a:pPr>
            <a:endParaRPr lang="en-US" sz="2200" b="1" dirty="0">
              <a:latin typeface="+mn-lt"/>
              <a:ea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4">
            <a:extLst>
              <a:ext uri="{FF2B5EF4-FFF2-40B4-BE49-F238E27FC236}">
                <a16:creationId xmlns:a16="http://schemas.microsoft.com/office/drawing/2014/main" id="{E0D0C772-7871-764A-9EC0-C27ED6C08C44}"/>
              </a:ext>
            </a:extLst>
          </p:cNvPr>
          <p:cNvSpPr txBox="1">
            <a:spLocks noChangeArrowheads="1"/>
          </p:cNvSpPr>
          <p:nvPr/>
        </p:nvSpPr>
        <p:spPr bwMode="auto">
          <a:xfrm>
            <a:off x="0" y="0"/>
            <a:ext cx="9144000" cy="5940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endParaRPr lang="en-US" altLang="en-US" b="1" u="sng" dirty="0">
              <a:hlinkClick r:id="rId2"/>
            </a:endParaRPr>
          </a:p>
          <a:p>
            <a:pPr algn="ctr" eaLnBrk="1" hangingPunct="1"/>
            <a:r>
              <a:rPr lang="en-US" altLang="en-US" b="1" u="sng" dirty="0">
                <a:solidFill>
                  <a:schemeClr val="tx2"/>
                </a:solidFill>
              </a:rPr>
              <a:t>Section III-E</a:t>
            </a:r>
            <a:endParaRPr lang="en-US" altLang="en-US" u="sng" dirty="0">
              <a:solidFill>
                <a:schemeClr val="tx2"/>
              </a:solidFill>
            </a:endParaRPr>
          </a:p>
          <a:p>
            <a:pPr algn="ctr" eaLnBrk="1" hangingPunct="1"/>
            <a:endParaRPr lang="en-US" altLang="en-US" b="1" dirty="0"/>
          </a:p>
          <a:p>
            <a:pPr eaLnBrk="1" hangingPunct="1">
              <a:buFont typeface="Wingdings" pitchFamily="2" charset="2"/>
              <a:buChar char="§"/>
            </a:pPr>
            <a:r>
              <a:rPr lang="en-US" altLang="en-US" sz="2200" dirty="0"/>
              <a:t> Experiments requiring Virginia Tech IBC approval.</a:t>
            </a:r>
          </a:p>
          <a:p>
            <a:pPr lvl="1" eaLnBrk="1" hangingPunct="1">
              <a:buFont typeface="Arial" panose="020B0604020202020204" pitchFamily="34" charset="0"/>
              <a:buChar char="•"/>
            </a:pPr>
            <a:endParaRPr lang="en-US" altLang="en-US" sz="2200" dirty="0"/>
          </a:p>
          <a:p>
            <a:pPr eaLnBrk="1" hangingPunct="1">
              <a:buFont typeface="Wingdings" pitchFamily="2" charset="2"/>
              <a:buChar char="§"/>
            </a:pPr>
            <a:r>
              <a:rPr lang="en-US" altLang="en-US" dirty="0"/>
              <a:t> </a:t>
            </a:r>
            <a:r>
              <a:rPr lang="en-US" altLang="en-US" sz="2200" dirty="0"/>
              <a:t>III-E regulates experiments not included in Sections III-A, B, C, D, F, and/or their subsections.</a:t>
            </a:r>
          </a:p>
          <a:p>
            <a:pPr lvl="1" eaLnBrk="1" hangingPunct="1">
              <a:buFont typeface="Arial" panose="020B0604020202020204" pitchFamily="34" charset="0"/>
              <a:buChar char="•"/>
            </a:pPr>
            <a:endParaRPr lang="en-US" altLang="en-US" sz="2200" dirty="0"/>
          </a:p>
          <a:p>
            <a:pPr lvl="1" eaLnBrk="1" hangingPunct="1">
              <a:buFont typeface="Arial" panose="020B0604020202020204" pitchFamily="34" charset="0"/>
              <a:buChar char="•"/>
            </a:pPr>
            <a:r>
              <a:rPr lang="en-US" altLang="en-US" sz="2200" dirty="0"/>
              <a:t> III-E-1 regulates experiments involving the formation of recombinant or synthetic nucleic acid molecules containing no more than 2/3 of the genome of any eukaryotic virus.</a:t>
            </a:r>
          </a:p>
          <a:p>
            <a:pPr lvl="1" eaLnBrk="1" hangingPunct="1">
              <a:buFont typeface="Arial" panose="020B0604020202020204" pitchFamily="34" charset="0"/>
              <a:buChar char="•"/>
            </a:pPr>
            <a:endParaRPr lang="en-US" altLang="en-US" sz="2200" dirty="0"/>
          </a:p>
          <a:p>
            <a:pPr lvl="1" eaLnBrk="1" hangingPunct="1">
              <a:buFont typeface="Arial" panose="020B0604020202020204" pitchFamily="34" charset="0"/>
              <a:buChar char="•"/>
            </a:pPr>
            <a:r>
              <a:rPr lang="en-US" altLang="en-US" sz="2200" dirty="0"/>
              <a:t> III-E-2 regulates experiments involving nucleic acid molecule-modified whole plants, and/or experiments involving recombinant or synthetic nucleic acid molecule-modified organisms associated with whole plants, except those that fall under Section III-A, III-B, III-D or III-F.  These experiments do not involve the use of exotic plants and/or noxious weeds.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Box 4">
            <a:extLst>
              <a:ext uri="{FF2B5EF4-FFF2-40B4-BE49-F238E27FC236}">
                <a16:creationId xmlns:a16="http://schemas.microsoft.com/office/drawing/2014/main" id="{BC9CA25A-F154-BA45-AEA8-B7A23EE528B9}"/>
              </a:ext>
            </a:extLst>
          </p:cNvPr>
          <p:cNvSpPr txBox="1">
            <a:spLocks noChangeArrowheads="1"/>
          </p:cNvSpPr>
          <p:nvPr/>
        </p:nvSpPr>
        <p:spPr bwMode="auto">
          <a:xfrm>
            <a:off x="0" y="381000"/>
            <a:ext cx="9144000" cy="3170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r>
              <a:rPr lang="en-US" altLang="en-US" b="1" u="sng" dirty="0">
                <a:solidFill>
                  <a:schemeClr val="tx2"/>
                </a:solidFill>
              </a:rPr>
              <a:t>Section III-E</a:t>
            </a:r>
            <a:r>
              <a:rPr lang="en-US" altLang="en-US" b="1" u="sng" dirty="0">
                <a:solidFill>
                  <a:srgbClr val="632523"/>
                </a:solidFill>
              </a:rPr>
              <a:t>, continued</a:t>
            </a:r>
            <a:endParaRPr lang="en-US" altLang="en-US" u="sng" dirty="0">
              <a:solidFill>
                <a:srgbClr val="632523"/>
              </a:solidFill>
            </a:endParaRPr>
          </a:p>
          <a:p>
            <a:pPr eaLnBrk="1" hangingPunct="1"/>
            <a:endParaRPr lang="en-US" altLang="en-US" sz="2200" dirty="0"/>
          </a:p>
          <a:p>
            <a:pPr lvl="1" eaLnBrk="1" hangingPunct="1">
              <a:buFont typeface="Arial" panose="020B0604020202020204" pitchFamily="34" charset="0"/>
              <a:buChar char="•"/>
            </a:pPr>
            <a:r>
              <a:rPr lang="en-US" altLang="en-US" sz="2200" dirty="0"/>
              <a:t> III-E-3 regulates experiments involving the generation of rodents in which the animal's genome has been altered by stable introduction of recombinant or synthetic nucleic acid molecules, or nucleic acids derived therefrom, into the germ-line (transgenic rodents). Only experiments that require BL1 containment are covered under this section; experiments that require BL2, BL3, or BL4 containment are covered under III-D-4, “</a:t>
            </a:r>
            <a:r>
              <a:rPr lang="en-US" altLang="ja-JP" sz="2200" i="1" dirty="0"/>
              <a:t>Experiments Involving Whole Animals</a:t>
            </a:r>
            <a:r>
              <a:rPr lang="en-US" altLang="en-US" sz="2200" i="1" dirty="0"/>
              <a:t>”</a:t>
            </a:r>
            <a:r>
              <a:rPr lang="en-US" altLang="ja-JP" sz="2200" dirty="0"/>
              <a:t>.</a:t>
            </a:r>
            <a:endParaRPr lang="en-US" altLang="en-US" sz="2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Box 4">
            <a:extLst>
              <a:ext uri="{FF2B5EF4-FFF2-40B4-BE49-F238E27FC236}">
                <a16:creationId xmlns:a16="http://schemas.microsoft.com/office/drawing/2014/main" id="{9CFD927E-6FA7-0E4E-9A47-0E1AAD276606}"/>
              </a:ext>
            </a:extLst>
          </p:cNvPr>
          <p:cNvSpPr txBox="1">
            <a:spLocks noChangeArrowheads="1"/>
          </p:cNvSpPr>
          <p:nvPr/>
        </p:nvSpPr>
        <p:spPr bwMode="auto">
          <a:xfrm>
            <a:off x="0" y="0"/>
            <a:ext cx="9144000" cy="6924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endParaRPr lang="en-US" altLang="en-US" b="1" u="sng" dirty="0">
              <a:hlinkClick r:id="rId2"/>
            </a:endParaRPr>
          </a:p>
          <a:p>
            <a:pPr algn="ctr" eaLnBrk="1" hangingPunct="1"/>
            <a:r>
              <a:rPr lang="en-US" altLang="en-US" b="1" u="sng" dirty="0">
                <a:solidFill>
                  <a:schemeClr val="tx2"/>
                </a:solidFill>
              </a:rPr>
              <a:t>Section III-F</a:t>
            </a:r>
            <a:endParaRPr lang="en-US" altLang="en-US" u="sng" dirty="0">
              <a:solidFill>
                <a:schemeClr val="tx2"/>
              </a:solidFill>
            </a:endParaRPr>
          </a:p>
          <a:p>
            <a:pPr eaLnBrk="1" hangingPunct="1"/>
            <a:endParaRPr lang="en-US" altLang="en-US" sz="2200" dirty="0"/>
          </a:p>
          <a:p>
            <a:pPr eaLnBrk="1" hangingPunct="1">
              <a:buFont typeface="Wingdings" pitchFamily="2" charset="2"/>
              <a:buChar char="§"/>
            </a:pPr>
            <a:r>
              <a:rPr lang="en-US" altLang="en-US" sz="2200" dirty="0"/>
              <a:t> Experiments requiring Virginia Tech IBC approval.</a:t>
            </a:r>
          </a:p>
          <a:p>
            <a:pPr eaLnBrk="1" hangingPunct="1">
              <a:buFont typeface="Wingdings" pitchFamily="2" charset="2"/>
              <a:buChar char="§"/>
            </a:pPr>
            <a:endParaRPr lang="en-US" altLang="en-US" sz="2200" dirty="0"/>
          </a:p>
          <a:p>
            <a:pPr eaLnBrk="1" hangingPunct="1">
              <a:buFont typeface="Wingdings" pitchFamily="2" charset="2"/>
              <a:buChar char="§"/>
            </a:pPr>
            <a:r>
              <a:rPr lang="en-US" altLang="en-US" sz="2200" dirty="0"/>
              <a:t> III-F regulates experiments involving recombinant or synthetic nucleic acid molecules that are exempt from the </a:t>
            </a:r>
            <a:r>
              <a:rPr lang="en-US" altLang="en-US" sz="2200" i="1" dirty="0"/>
              <a:t>NIH Guidelines</a:t>
            </a:r>
            <a:r>
              <a:rPr lang="en-US" altLang="en-US" sz="2200" dirty="0"/>
              <a:t>.</a:t>
            </a:r>
          </a:p>
          <a:p>
            <a:pPr eaLnBrk="1" hangingPunct="1"/>
            <a:endParaRPr lang="en-US" altLang="en-US" sz="2200" dirty="0"/>
          </a:p>
          <a:p>
            <a:pPr lvl="1" eaLnBrk="1" hangingPunct="1">
              <a:buFont typeface="Arial" panose="020B0604020202020204" pitchFamily="34" charset="0"/>
              <a:buChar char="•"/>
            </a:pPr>
            <a:r>
              <a:rPr lang="en-US" altLang="en-US" sz="2200" dirty="0"/>
              <a:t> III-F-1: Involving synthetic nucleic acids that: (1) can neither replicate nor generate nucleic acids that can replicate in any living cell (e.g., oligonucleotides or other synthetic nucleic acids that do not contain an origin of replication or contain elements known to interact with either DNA or RNA polymerase), and (2) are not designed to integrate into DNA, and (3) do not produce a toxin that is lethal for vertebrates at an LD50 of less than 100 nanograms per kilogram body weight.</a:t>
            </a:r>
          </a:p>
          <a:p>
            <a:pPr lvl="1" eaLnBrk="1" hangingPunct="1">
              <a:buFont typeface="Arial" panose="020B0604020202020204" pitchFamily="34" charset="0"/>
              <a:buChar char="•"/>
            </a:pPr>
            <a:endParaRPr lang="en-US" altLang="en-US" sz="2200" dirty="0"/>
          </a:p>
          <a:p>
            <a:pPr lvl="1" eaLnBrk="1" hangingPunct="1">
              <a:buFont typeface="Arial" panose="020B0604020202020204" pitchFamily="34" charset="0"/>
              <a:buChar char="•"/>
            </a:pPr>
            <a:r>
              <a:rPr lang="en-US" altLang="en-US" sz="2200" dirty="0"/>
              <a:t> III-F-2: Involving rsNA that are not in organisms, cells, or viruses and that have not been modified or manipulated to render them capable of penetrating cellular membranes.</a:t>
            </a:r>
          </a:p>
          <a:p>
            <a:pPr lvl="1" eaLnBrk="1" hangingPunct="1">
              <a:buFont typeface="Arial" panose="020B0604020202020204" pitchFamily="34" charset="0"/>
              <a:buChar char="•"/>
            </a:pPr>
            <a:endParaRPr lang="en-US" altLang="en-US"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E94CA8B-B12C-2642-AB77-9F347A5367F8}"/>
              </a:ext>
            </a:extLst>
          </p:cNvPr>
          <p:cNvSpPr txBox="1"/>
          <p:nvPr/>
        </p:nvSpPr>
        <p:spPr>
          <a:xfrm>
            <a:off x="0" y="0"/>
            <a:ext cx="9144000" cy="5908675"/>
          </a:xfrm>
          <a:prstGeom prst="rect">
            <a:avLst/>
          </a:prstGeom>
          <a:noFill/>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endParaRPr lang="en-US" altLang="en-US" b="1" u="sng" dirty="0">
              <a:hlinkClick r:id="rId2"/>
            </a:endParaRPr>
          </a:p>
          <a:p>
            <a:pPr algn="ctr" eaLnBrk="1" hangingPunct="1"/>
            <a:r>
              <a:rPr lang="en-US" altLang="en-US" b="1" u="sng" dirty="0">
                <a:solidFill>
                  <a:schemeClr val="tx2"/>
                </a:solidFill>
              </a:rPr>
              <a:t>Section III-F</a:t>
            </a:r>
            <a:r>
              <a:rPr lang="en-US" altLang="en-US" b="1" u="sng" dirty="0">
                <a:solidFill>
                  <a:srgbClr val="632523"/>
                </a:solidFill>
              </a:rPr>
              <a:t>, continued</a:t>
            </a:r>
            <a:endParaRPr lang="en-US" altLang="en-US" u="sng" dirty="0">
              <a:solidFill>
                <a:srgbClr val="632523"/>
              </a:solidFill>
            </a:endParaRPr>
          </a:p>
          <a:p>
            <a:pPr eaLnBrk="1" hangingPunct="1"/>
            <a:endParaRPr lang="en-US" altLang="en-US" sz="2200" dirty="0"/>
          </a:p>
          <a:p>
            <a:pPr lvl="1" eaLnBrk="1" hangingPunct="1">
              <a:buFont typeface="Arial" panose="020B0604020202020204" pitchFamily="34" charset="0"/>
              <a:buChar char="•"/>
            </a:pPr>
            <a:r>
              <a:rPr lang="en-US" altLang="en-US" sz="2200" dirty="0"/>
              <a:t>  III-F-3: Involving rsNA that consist solely of the exact recombinant or synthetic nucleic acid sequence from a single source that exists contemporaneously in nature.</a:t>
            </a:r>
          </a:p>
          <a:p>
            <a:pPr lvl="1" eaLnBrk="1" hangingPunct="1">
              <a:buFont typeface="Arial" panose="020B0604020202020204" pitchFamily="34" charset="0"/>
              <a:buChar char="•"/>
            </a:pPr>
            <a:endParaRPr lang="en-US" altLang="en-US" sz="2200" dirty="0"/>
          </a:p>
          <a:p>
            <a:pPr lvl="1" eaLnBrk="1" hangingPunct="1">
              <a:buFont typeface="Arial" panose="020B0604020202020204" pitchFamily="34" charset="0"/>
              <a:buChar char="•"/>
            </a:pPr>
            <a:r>
              <a:rPr lang="en-US" altLang="en-US" sz="2200" dirty="0"/>
              <a:t> III-F-4: Involving rsNA that consist entirely of nucleic acids from a prokaryotic host, including its indigenous plasmids or viruses when propagated only in that host (or a closely related strain of the same species), or when transferred to another host by well-established physiological means.</a:t>
            </a:r>
          </a:p>
          <a:p>
            <a:pPr lvl="1" eaLnBrk="1" hangingPunct="1">
              <a:buFont typeface="Arial" panose="020B0604020202020204" pitchFamily="34" charset="0"/>
              <a:buChar char="•"/>
            </a:pPr>
            <a:endParaRPr lang="en-US" altLang="en-US" sz="2200" dirty="0"/>
          </a:p>
          <a:p>
            <a:pPr lvl="1" eaLnBrk="1" hangingPunct="1">
              <a:buFont typeface="Arial" panose="020B0604020202020204" pitchFamily="34" charset="0"/>
              <a:buChar char="•"/>
            </a:pPr>
            <a:r>
              <a:rPr lang="en-US" altLang="en-US" sz="2200" dirty="0"/>
              <a:t>III-F-5: Involving rsNA that consist entirely of nucleic acids from a eukaryotic host including its chloroplasts, mitochondria, or plasmids (but excluding viruses) when propagated only in that host (or a closely related strain of the same species).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095747D-0D03-7647-9CB7-206CA25127BD}"/>
              </a:ext>
            </a:extLst>
          </p:cNvPr>
          <p:cNvSpPr txBox="1"/>
          <p:nvPr/>
        </p:nvSpPr>
        <p:spPr>
          <a:xfrm>
            <a:off x="0" y="0"/>
            <a:ext cx="9144000" cy="4893647"/>
          </a:xfrm>
          <a:prstGeom prst="rect">
            <a:avLst/>
          </a:prstGeom>
          <a:noFill/>
        </p:spPr>
        <p:txBody>
          <a:bodyPr>
            <a:spAutoFit/>
          </a:bodyPr>
          <a:lstStyle/>
          <a:p>
            <a:pPr algn="ctr" fontAlgn="auto">
              <a:spcBef>
                <a:spcPts val="0"/>
              </a:spcBef>
              <a:spcAft>
                <a:spcPts val="0"/>
              </a:spcAft>
              <a:defRPr/>
            </a:pPr>
            <a:endParaRPr lang="en-US" sz="2400" b="1" u="sng" dirty="0">
              <a:latin typeface="+mn-lt"/>
              <a:ea typeface="+mn-ea"/>
              <a:hlinkClick r:id="rId2"/>
            </a:endParaRPr>
          </a:p>
          <a:p>
            <a:pPr algn="ctr" fontAlgn="auto">
              <a:spcBef>
                <a:spcPts val="0"/>
              </a:spcBef>
              <a:spcAft>
                <a:spcPts val="0"/>
              </a:spcAft>
              <a:defRPr/>
            </a:pPr>
            <a:r>
              <a:rPr lang="en-US" sz="2400" b="1" u="sng" dirty="0">
                <a:solidFill>
                  <a:schemeClr val="tx2"/>
                </a:solidFill>
                <a:latin typeface="+mn-lt"/>
                <a:ea typeface="+mn-ea"/>
              </a:rPr>
              <a:t>Section III-F</a:t>
            </a:r>
            <a:r>
              <a:rPr lang="en-US" sz="2400" b="1" u="sng" dirty="0">
                <a:solidFill>
                  <a:schemeClr val="accent2">
                    <a:lumMod val="50000"/>
                  </a:schemeClr>
                </a:solidFill>
                <a:latin typeface="+mn-lt"/>
                <a:ea typeface="+mn-ea"/>
              </a:rPr>
              <a:t>, continued</a:t>
            </a:r>
            <a:endParaRPr lang="en-US" sz="2400" u="sng" dirty="0">
              <a:solidFill>
                <a:schemeClr val="accent2">
                  <a:lumMod val="50000"/>
                </a:schemeClr>
              </a:solidFill>
              <a:latin typeface="+mn-lt"/>
              <a:ea typeface="+mn-ea"/>
            </a:endParaRPr>
          </a:p>
          <a:p>
            <a:pPr fontAlgn="auto">
              <a:spcBef>
                <a:spcPts val="0"/>
              </a:spcBef>
              <a:spcAft>
                <a:spcPts val="0"/>
              </a:spcAft>
              <a:defRPr/>
            </a:pPr>
            <a:endParaRPr lang="en-US" sz="2200" dirty="0">
              <a:latin typeface="+mn-lt"/>
              <a:ea typeface="+mn-ea"/>
            </a:endParaRPr>
          </a:p>
          <a:p>
            <a:pPr lvl="1" fontAlgn="auto">
              <a:spcBef>
                <a:spcPts val="0"/>
              </a:spcBef>
              <a:spcAft>
                <a:spcPts val="0"/>
              </a:spcAft>
              <a:buFont typeface="Arial" pitchFamily="34" charset="0"/>
              <a:buChar char="•"/>
              <a:defRPr/>
            </a:pPr>
            <a:r>
              <a:rPr lang="en-US" sz="2200" dirty="0">
                <a:latin typeface="+mn-lt"/>
                <a:ea typeface="+mn-ea"/>
              </a:rPr>
              <a:t> III-F-6: Involving rsNA that consist entirely of nucleic acid segments from different species that exchange nucleic acids by known physiological processes, though one or more of the segments may be a synthetic equivalent.</a:t>
            </a:r>
          </a:p>
          <a:p>
            <a:pPr lvl="1" fontAlgn="auto">
              <a:spcBef>
                <a:spcPts val="0"/>
              </a:spcBef>
              <a:spcAft>
                <a:spcPts val="0"/>
              </a:spcAft>
              <a:buFont typeface="Arial" pitchFamily="34" charset="0"/>
              <a:buChar char="•"/>
              <a:defRPr/>
            </a:pPr>
            <a:endParaRPr lang="en-US" sz="2200" dirty="0">
              <a:latin typeface="+mn-lt"/>
              <a:ea typeface="+mn-ea"/>
            </a:endParaRPr>
          </a:p>
          <a:p>
            <a:pPr lvl="1" fontAlgn="auto">
              <a:spcBef>
                <a:spcPts val="0"/>
              </a:spcBef>
              <a:spcAft>
                <a:spcPts val="0"/>
              </a:spcAft>
              <a:buFont typeface="Arial" pitchFamily="34" charset="0"/>
              <a:buChar char="•"/>
              <a:defRPr/>
            </a:pPr>
            <a:r>
              <a:rPr lang="en-US" sz="2200" dirty="0">
                <a:latin typeface="+mn-lt"/>
                <a:ea typeface="+mn-ea"/>
              </a:rPr>
              <a:t> III-F-7: Involving genomic DNA molecules that have acquired a transposable element, provided the transposable element does not contain any recombinant and/or synthetic DNA. </a:t>
            </a:r>
          </a:p>
          <a:p>
            <a:pPr lvl="1" fontAlgn="auto">
              <a:spcBef>
                <a:spcPts val="0"/>
              </a:spcBef>
              <a:spcAft>
                <a:spcPts val="0"/>
              </a:spcAft>
              <a:buFont typeface="Arial" pitchFamily="34" charset="0"/>
              <a:buChar char="•"/>
              <a:defRPr/>
            </a:pPr>
            <a:endParaRPr lang="en-US" sz="2200" dirty="0">
              <a:latin typeface="+mn-lt"/>
              <a:ea typeface="+mn-ea"/>
            </a:endParaRPr>
          </a:p>
          <a:p>
            <a:pPr lvl="1" fontAlgn="auto">
              <a:spcBef>
                <a:spcPts val="0"/>
              </a:spcBef>
              <a:spcAft>
                <a:spcPts val="0"/>
              </a:spcAft>
              <a:buFont typeface="Arial" pitchFamily="34" charset="0"/>
              <a:buChar char="•"/>
              <a:defRPr/>
            </a:pPr>
            <a:r>
              <a:rPr lang="en-US" sz="2200" dirty="0">
                <a:latin typeface="+mn-lt"/>
                <a:ea typeface="+mn-ea"/>
              </a:rPr>
              <a:t> III-F-8: Involving rsNA experiments that do not present a significant risk to health or the environment  (see NIH Guidelines </a:t>
            </a:r>
            <a:r>
              <a:rPr lang="en-US" sz="2200" dirty="0">
                <a:solidFill>
                  <a:schemeClr val="tx2"/>
                </a:solidFill>
                <a:latin typeface="+mn-lt"/>
                <a:ea typeface="+mn-ea"/>
              </a:rPr>
              <a:t>Appendix C</a:t>
            </a:r>
            <a:r>
              <a:rPr lang="en-US" sz="2200" dirty="0">
                <a:latin typeface="+mn-lt"/>
                <a:ea typeface="+mn-ea"/>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BA444-8CFA-BB4C-8BD7-15B90A5B5383}"/>
              </a:ext>
            </a:extLst>
          </p:cNvPr>
          <p:cNvSpPr>
            <a:spLocks noGrp="1"/>
          </p:cNvSpPr>
          <p:nvPr>
            <p:ph type="title"/>
          </p:nvPr>
        </p:nvSpPr>
        <p:spPr>
          <a:xfrm>
            <a:off x="0" y="-90488"/>
            <a:ext cx="8686800" cy="852488"/>
          </a:xfrm>
        </p:spPr>
        <p:txBody>
          <a:bodyPr rtlCol="0">
            <a:normAutofit/>
          </a:bodyPr>
          <a:lstStyle/>
          <a:p>
            <a:pPr eaLnBrk="1" fontAlgn="auto" hangingPunct="1">
              <a:spcAft>
                <a:spcPts val="0"/>
              </a:spcAft>
              <a:defRPr/>
            </a:pPr>
            <a:r>
              <a:rPr lang="en-US" b="1" dirty="0">
                <a:solidFill>
                  <a:schemeClr val="accent2">
                    <a:lumMod val="50000"/>
                  </a:schemeClr>
                </a:solidFill>
                <a:ea typeface="+mj-ea"/>
                <a:cs typeface="+mj-cs"/>
              </a:rPr>
              <a:t>Institutional </a:t>
            </a:r>
            <a:r>
              <a:rPr lang="en-US" b="1" dirty="0" err="1">
                <a:solidFill>
                  <a:schemeClr val="accent2">
                    <a:lumMod val="50000"/>
                  </a:schemeClr>
                </a:solidFill>
                <a:ea typeface="+mj-ea"/>
                <a:cs typeface="+mj-cs"/>
              </a:rPr>
              <a:t>Biosafety</a:t>
            </a:r>
            <a:r>
              <a:rPr lang="en-US" b="1" dirty="0">
                <a:solidFill>
                  <a:schemeClr val="accent2">
                    <a:lumMod val="50000"/>
                  </a:schemeClr>
                </a:solidFill>
                <a:ea typeface="+mj-ea"/>
                <a:cs typeface="+mj-cs"/>
              </a:rPr>
              <a:t> Committee</a:t>
            </a:r>
          </a:p>
        </p:txBody>
      </p:sp>
      <p:sp>
        <p:nvSpPr>
          <p:cNvPr id="14338" name="TextBox 6">
            <a:extLst>
              <a:ext uri="{FF2B5EF4-FFF2-40B4-BE49-F238E27FC236}">
                <a16:creationId xmlns:a16="http://schemas.microsoft.com/office/drawing/2014/main" id="{8354FA95-BCDA-A34C-9B35-8CA90A150979}"/>
              </a:ext>
            </a:extLst>
          </p:cNvPr>
          <p:cNvSpPr txBox="1">
            <a:spLocks noChangeArrowheads="1"/>
          </p:cNvSpPr>
          <p:nvPr/>
        </p:nvSpPr>
        <p:spPr bwMode="auto">
          <a:xfrm>
            <a:off x="0" y="762000"/>
            <a:ext cx="9144000" cy="58785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buFont typeface="Wingdings" pitchFamily="2" charset="2"/>
              <a:buChar char="§"/>
            </a:pPr>
            <a:r>
              <a:rPr lang="en-US" altLang="en-US" dirty="0"/>
              <a:t>  </a:t>
            </a:r>
            <a:r>
              <a:rPr lang="en-US" altLang="en-US" sz="2200" dirty="0"/>
              <a:t>The Institutional Biosafety Committee (IBC) is involved in the establishment of biosafety policies  that are used by Virginia Tech instructional and experimental research personnel  to safely conduct activities involving recombinant and synthetic nucleic acid molecules, genetically modified microorganisms, plants and animals, artificial gene transfer, infectious agents and biologically derived toxins.</a:t>
            </a:r>
          </a:p>
          <a:p>
            <a:pPr eaLnBrk="1" hangingPunct="1"/>
            <a:endParaRPr lang="en-US" altLang="en-US" sz="2200" dirty="0"/>
          </a:p>
          <a:p>
            <a:pPr eaLnBrk="1" hangingPunct="1">
              <a:buFont typeface="Wingdings" pitchFamily="2" charset="2"/>
              <a:buChar char="§"/>
            </a:pPr>
            <a:r>
              <a:rPr lang="en-US" altLang="en-US" sz="2200" dirty="0"/>
              <a:t>  The IBC ensures that all instructional and research laboratory activities are conducted in compliance with requirements and federally mandated guidelines, such as those outlined by the National Institutes of Health (NIH), Centers for Disease Control and Prevention (CDC), US Department of Agriculture (USDA), Occupational Safety and Health Administration (OSHA) and Virginia Tech. </a:t>
            </a:r>
          </a:p>
          <a:p>
            <a:pPr eaLnBrk="1" hangingPunct="1"/>
            <a:endParaRPr lang="en-US" altLang="en-US" sz="2200" dirty="0"/>
          </a:p>
          <a:p>
            <a:pPr eaLnBrk="1" hangingPunct="1">
              <a:buFont typeface="Wingdings" pitchFamily="2" charset="2"/>
              <a:buChar char="§"/>
            </a:pPr>
            <a:r>
              <a:rPr lang="en-US" altLang="en-US" sz="2200" dirty="0"/>
              <a:t>  The IBC is a fundamental component of the </a:t>
            </a:r>
            <a:r>
              <a:rPr lang="en-US" altLang="en-US" sz="2200" dirty="0">
                <a:hlinkClick r:id="rId2"/>
              </a:rPr>
              <a:t>NIH Guidelines for Research Involving Recombinant or Synthetic Nucleic Acid Molecules </a:t>
            </a:r>
            <a:r>
              <a:rPr lang="en-US" altLang="en-US" sz="2200" dirty="0"/>
              <a:t>(commonly referred to as the NIH Guidelines).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224221-436C-5A4A-8720-D912A1AF4AE1}"/>
              </a:ext>
            </a:extLst>
          </p:cNvPr>
          <p:cNvSpPr txBox="1"/>
          <p:nvPr/>
        </p:nvSpPr>
        <p:spPr>
          <a:xfrm>
            <a:off x="0" y="-381000"/>
            <a:ext cx="9144000" cy="7570788"/>
          </a:xfrm>
          <a:prstGeom prst="rect">
            <a:avLst/>
          </a:prstGeom>
          <a:noFill/>
        </p:spPr>
        <p:txBody>
          <a:bodyPr>
            <a:spAutoFit/>
          </a:bodyPr>
          <a:lstStyle/>
          <a:p>
            <a:pPr algn="ctr" fontAlgn="auto">
              <a:spcBef>
                <a:spcPts val="0"/>
              </a:spcBef>
              <a:spcAft>
                <a:spcPts val="0"/>
              </a:spcAft>
              <a:defRPr/>
            </a:pPr>
            <a:endParaRPr lang="en-US" sz="3600" b="1" dirty="0">
              <a:solidFill>
                <a:srgbClr val="800000"/>
              </a:solidFill>
              <a:latin typeface="+mn-lt"/>
              <a:ea typeface="+mn-ea"/>
            </a:endParaRPr>
          </a:p>
          <a:p>
            <a:pPr algn="ctr" fontAlgn="auto">
              <a:spcBef>
                <a:spcPts val="0"/>
              </a:spcBef>
              <a:spcAft>
                <a:spcPts val="0"/>
              </a:spcAft>
              <a:defRPr/>
            </a:pPr>
            <a:r>
              <a:rPr lang="en-US" sz="3200" b="1" dirty="0">
                <a:solidFill>
                  <a:srgbClr val="800000"/>
                </a:solidFill>
                <a:latin typeface="+mn-lt"/>
                <a:ea typeface="+mn-ea"/>
              </a:rPr>
              <a:t>Responsibilities of the VT Principal Investigator (PI)</a:t>
            </a:r>
            <a:endParaRPr lang="en-US" sz="3200" dirty="0">
              <a:solidFill>
                <a:srgbClr val="800000"/>
              </a:solidFill>
              <a:latin typeface="+mn-lt"/>
              <a:ea typeface="+mn-ea"/>
            </a:endParaRPr>
          </a:p>
          <a:p>
            <a:pPr fontAlgn="auto">
              <a:spcBef>
                <a:spcPts val="0"/>
              </a:spcBef>
              <a:spcAft>
                <a:spcPts val="0"/>
              </a:spcAft>
              <a:defRPr/>
            </a:pPr>
            <a:endParaRPr lang="en-US" sz="2200" dirty="0">
              <a:latin typeface="+mn-lt"/>
              <a:ea typeface="+mn-ea"/>
            </a:endParaRPr>
          </a:p>
          <a:p>
            <a:pPr marL="342900" indent="-342900" fontAlgn="auto">
              <a:spcBef>
                <a:spcPts val="0"/>
              </a:spcBef>
              <a:spcAft>
                <a:spcPts val="0"/>
              </a:spcAft>
              <a:buFont typeface="Wingdings" charset="2"/>
              <a:buChar char="§"/>
              <a:defRPr/>
            </a:pPr>
            <a:r>
              <a:rPr lang="en-US" sz="2200" dirty="0">
                <a:latin typeface="+mn-lt"/>
                <a:ea typeface="+mn-ea"/>
              </a:rPr>
              <a:t> In regards to IBC protocol submissions, the PI shall </a:t>
            </a:r>
          </a:p>
          <a:p>
            <a:pPr marL="800100" lvl="1" indent="-342900" fontAlgn="auto">
              <a:spcBef>
                <a:spcPts val="0"/>
              </a:spcBef>
              <a:spcAft>
                <a:spcPts val="0"/>
              </a:spcAft>
              <a:buFont typeface="Arial"/>
              <a:buChar char="•"/>
              <a:defRPr/>
            </a:pPr>
            <a:r>
              <a:rPr lang="en-US" sz="2200" dirty="0">
                <a:latin typeface="+mn-lt"/>
                <a:ea typeface="+mn-ea"/>
              </a:rPr>
              <a:t>Make an initial assessment of the risk groups and containment levels required to safely conduct the research in the protocol.</a:t>
            </a:r>
          </a:p>
          <a:p>
            <a:pPr marL="800100" lvl="1" indent="-342900" fontAlgn="auto">
              <a:spcBef>
                <a:spcPts val="0"/>
              </a:spcBef>
              <a:spcAft>
                <a:spcPts val="0"/>
              </a:spcAft>
              <a:buFont typeface="Arial"/>
              <a:buChar char="•"/>
              <a:defRPr/>
            </a:pPr>
            <a:r>
              <a:rPr lang="en-US" sz="2200" dirty="0">
                <a:latin typeface="+mn-lt"/>
                <a:ea typeface="+mn-ea"/>
              </a:rPr>
              <a:t>Select the appropriate microbiological and lab techniques.</a:t>
            </a:r>
          </a:p>
          <a:p>
            <a:pPr marL="800100" lvl="1" indent="-342900" fontAlgn="auto">
              <a:spcBef>
                <a:spcPts val="0"/>
              </a:spcBef>
              <a:spcAft>
                <a:spcPts val="0"/>
              </a:spcAft>
              <a:buFont typeface="Arial"/>
              <a:buChar char="•"/>
              <a:defRPr/>
            </a:pPr>
            <a:r>
              <a:rPr lang="en-US" sz="2200" dirty="0">
                <a:latin typeface="+mn-lt"/>
                <a:ea typeface="+mn-ea"/>
              </a:rPr>
              <a:t>Submit the completed protocol, as well as subsequent changes, to the IBC for review and approval or disapproval.</a:t>
            </a:r>
          </a:p>
          <a:p>
            <a:pPr marL="800100" lvl="1" indent="-342900" fontAlgn="auto">
              <a:spcBef>
                <a:spcPts val="0"/>
              </a:spcBef>
              <a:spcAft>
                <a:spcPts val="0"/>
              </a:spcAft>
              <a:buFont typeface="Arial"/>
              <a:buChar char="•"/>
              <a:defRPr/>
            </a:pPr>
            <a:r>
              <a:rPr lang="en-US" sz="2200" dirty="0">
                <a:latin typeface="+mn-lt"/>
                <a:ea typeface="+mn-ea"/>
              </a:rPr>
              <a:t>Maintain active communication with the IBC throughout the conduct of the research.</a:t>
            </a:r>
          </a:p>
          <a:p>
            <a:pPr marL="342900" indent="-342900" fontAlgn="auto">
              <a:spcBef>
                <a:spcPts val="0"/>
              </a:spcBef>
              <a:spcAft>
                <a:spcPts val="0"/>
              </a:spcAft>
              <a:buFont typeface="Wingdings" charset="2"/>
              <a:buChar char="§"/>
              <a:defRPr/>
            </a:pPr>
            <a:r>
              <a:rPr lang="en-US" sz="2200" dirty="0">
                <a:latin typeface="+mn-lt"/>
                <a:ea typeface="+mn-ea"/>
              </a:rPr>
              <a:t>Prior to beginning the research (after IBC approval), the PI shall</a:t>
            </a:r>
          </a:p>
          <a:p>
            <a:pPr marL="800100" lvl="1" indent="-342900" fontAlgn="auto">
              <a:spcBef>
                <a:spcPts val="0"/>
              </a:spcBef>
              <a:spcAft>
                <a:spcPts val="0"/>
              </a:spcAft>
              <a:buFont typeface="Arial"/>
              <a:buChar char="•"/>
              <a:defRPr/>
            </a:pPr>
            <a:r>
              <a:rPr lang="en-US" sz="2200" dirty="0">
                <a:latin typeface="+mn-lt"/>
                <a:ea typeface="+mn-ea"/>
              </a:rPr>
              <a:t>make all protocols and lab manuals available to all personnel, describing the potential biohazards of the work.</a:t>
            </a:r>
          </a:p>
          <a:p>
            <a:pPr marL="800100" lvl="1" indent="-342900" fontAlgn="auto">
              <a:spcBef>
                <a:spcPts val="0"/>
              </a:spcBef>
              <a:spcAft>
                <a:spcPts val="0"/>
              </a:spcAft>
              <a:buFont typeface="Arial"/>
              <a:buChar char="•"/>
              <a:defRPr/>
            </a:pPr>
            <a:r>
              <a:rPr lang="en-US" sz="2200" dirty="0">
                <a:latin typeface="+mn-lt"/>
                <a:ea typeface="+mn-ea"/>
              </a:rPr>
              <a:t>Instruct and train all personnel in practices and techniques required to ensure safety; and in the procedures for dealing with accidents.</a:t>
            </a:r>
          </a:p>
          <a:p>
            <a:pPr marL="800100" lvl="1" indent="-342900" fontAlgn="auto">
              <a:spcBef>
                <a:spcPts val="0"/>
              </a:spcBef>
              <a:spcAft>
                <a:spcPts val="0"/>
              </a:spcAft>
              <a:buFont typeface="Arial"/>
              <a:buChar char="•"/>
              <a:defRPr/>
            </a:pPr>
            <a:r>
              <a:rPr lang="en-US" sz="2200" dirty="0">
                <a:latin typeface="+mn-lt"/>
                <a:ea typeface="+mn-ea"/>
              </a:rPr>
              <a:t>Maintain written documentation of personnel training.</a:t>
            </a:r>
          </a:p>
          <a:p>
            <a:pPr marL="800100" lvl="1" indent="-342900" fontAlgn="auto">
              <a:spcBef>
                <a:spcPts val="0"/>
              </a:spcBef>
              <a:spcAft>
                <a:spcPts val="0"/>
              </a:spcAft>
              <a:buFont typeface="Arial"/>
              <a:buChar char="•"/>
              <a:defRPr/>
            </a:pPr>
            <a:r>
              <a:rPr lang="en-US" sz="2200" dirty="0">
                <a:latin typeface="+mn-lt"/>
                <a:ea typeface="+mn-ea"/>
              </a:rPr>
              <a:t>Inform all personnel of the reasons and provisions for any precautionary medical practices that are advised or requested (e.g. vaccinations, serum collection).</a:t>
            </a:r>
          </a:p>
          <a:p>
            <a:pPr marL="1257300" lvl="2" indent="-342900" fontAlgn="auto">
              <a:spcBef>
                <a:spcPts val="0"/>
              </a:spcBef>
              <a:spcAft>
                <a:spcPts val="0"/>
              </a:spcAft>
              <a:buFont typeface="Arial"/>
              <a:buChar char="•"/>
              <a:defRPr/>
            </a:pPr>
            <a:endParaRPr lang="en-US" sz="2200" dirty="0">
              <a:latin typeface="+mn-lt"/>
              <a:ea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9060EB1-4BE3-6D45-ABBC-90219FDAB6DC}"/>
              </a:ext>
            </a:extLst>
          </p:cNvPr>
          <p:cNvSpPr txBox="1"/>
          <p:nvPr/>
        </p:nvSpPr>
        <p:spPr>
          <a:xfrm>
            <a:off x="0" y="0"/>
            <a:ext cx="9144000" cy="6771084"/>
          </a:xfrm>
          <a:prstGeom prst="rect">
            <a:avLst/>
          </a:prstGeom>
          <a:noFill/>
        </p:spPr>
        <p:txBody>
          <a:bodyPr>
            <a:spAutoFit/>
          </a:bodyPr>
          <a:lstStyle/>
          <a:p>
            <a:pPr algn="ctr" fontAlgn="auto">
              <a:spcBef>
                <a:spcPts val="0"/>
              </a:spcBef>
              <a:spcAft>
                <a:spcPts val="0"/>
              </a:spcAft>
              <a:defRPr/>
            </a:pPr>
            <a:endParaRPr lang="en-US" sz="2400" b="1" u="sng" dirty="0">
              <a:latin typeface="+mn-lt"/>
              <a:ea typeface="+mn-ea"/>
              <a:hlinkClick r:id="rId2"/>
            </a:endParaRPr>
          </a:p>
          <a:p>
            <a:pPr algn="ctr" fontAlgn="auto">
              <a:spcBef>
                <a:spcPts val="0"/>
              </a:spcBef>
              <a:spcAft>
                <a:spcPts val="0"/>
              </a:spcAft>
              <a:defRPr/>
            </a:pPr>
            <a:r>
              <a:rPr lang="en-US" sz="3600" b="1" dirty="0">
                <a:solidFill>
                  <a:srgbClr val="800000"/>
                </a:solidFill>
                <a:latin typeface="+mn-lt"/>
                <a:ea typeface="+mn-ea"/>
              </a:rPr>
              <a:t>Responsibilities of the VT PI (continued)</a:t>
            </a:r>
            <a:endParaRPr lang="en-US" sz="3600" dirty="0">
              <a:solidFill>
                <a:srgbClr val="800000"/>
              </a:solidFill>
              <a:latin typeface="+mn-lt"/>
              <a:ea typeface="+mn-ea"/>
            </a:endParaRPr>
          </a:p>
          <a:p>
            <a:pPr fontAlgn="auto">
              <a:spcBef>
                <a:spcPts val="0"/>
              </a:spcBef>
              <a:spcAft>
                <a:spcPts val="0"/>
              </a:spcAft>
              <a:defRPr/>
            </a:pPr>
            <a:endParaRPr lang="en-US" sz="2200" dirty="0">
              <a:latin typeface="+mn-lt"/>
              <a:ea typeface="+mn-ea"/>
            </a:endParaRPr>
          </a:p>
          <a:p>
            <a:pPr marL="342900" indent="-342900" fontAlgn="auto">
              <a:spcBef>
                <a:spcPts val="0"/>
              </a:spcBef>
              <a:spcAft>
                <a:spcPts val="0"/>
              </a:spcAft>
              <a:buFont typeface="Wingdings" charset="2"/>
              <a:buChar char="§"/>
              <a:defRPr/>
            </a:pPr>
            <a:r>
              <a:rPr lang="en-US" sz="2200" dirty="0">
                <a:latin typeface="+mn-lt"/>
                <a:ea typeface="+mn-ea"/>
              </a:rPr>
              <a:t> During the conduct of the research, the PI shall </a:t>
            </a:r>
          </a:p>
          <a:p>
            <a:pPr marL="1257300" lvl="2" indent="-342900" fontAlgn="auto">
              <a:spcBef>
                <a:spcPts val="0"/>
              </a:spcBef>
              <a:spcAft>
                <a:spcPts val="0"/>
              </a:spcAft>
              <a:buFont typeface="Arial"/>
              <a:buChar char="•"/>
              <a:defRPr/>
            </a:pPr>
            <a:r>
              <a:rPr lang="en-US" sz="2200" dirty="0">
                <a:latin typeface="+mn-lt"/>
                <a:ea typeface="+mn-ea"/>
              </a:rPr>
              <a:t>Supervise the safety performance of all personnel, to ensure that the required safety practices and techniques are employed.</a:t>
            </a:r>
          </a:p>
          <a:p>
            <a:pPr marL="1257300" lvl="2" indent="-342900" fontAlgn="auto">
              <a:spcBef>
                <a:spcPts val="0"/>
              </a:spcBef>
              <a:spcAft>
                <a:spcPts val="0"/>
              </a:spcAft>
              <a:buFont typeface="Arial"/>
              <a:buChar char="•"/>
              <a:defRPr/>
            </a:pPr>
            <a:r>
              <a:rPr lang="en-US" sz="2200" dirty="0">
                <a:latin typeface="+mn-lt"/>
                <a:ea typeface="+mn-ea"/>
              </a:rPr>
              <a:t>Investigate and report any potential exposure, accident, or incident pertaining to the operation and implementation of containment practices and procedures</a:t>
            </a:r>
          </a:p>
          <a:p>
            <a:pPr marL="2171700" lvl="4" indent="-342900" fontAlgn="auto">
              <a:spcBef>
                <a:spcPts val="0"/>
              </a:spcBef>
              <a:spcAft>
                <a:spcPts val="0"/>
              </a:spcAft>
              <a:buFont typeface="Arial"/>
              <a:buChar char="•"/>
              <a:defRPr/>
            </a:pPr>
            <a:r>
              <a:rPr lang="en-US" sz="2200" dirty="0">
                <a:latin typeface="+mn-lt"/>
                <a:ea typeface="+mn-ea"/>
              </a:rPr>
              <a:t>The Biosafety Officer (BSO) must be informed, immediately</a:t>
            </a:r>
          </a:p>
          <a:p>
            <a:pPr marL="2171700" lvl="4" indent="-342900" fontAlgn="auto">
              <a:spcBef>
                <a:spcPts val="0"/>
              </a:spcBef>
              <a:spcAft>
                <a:spcPts val="0"/>
              </a:spcAft>
              <a:buFont typeface="Arial"/>
              <a:buChar char="•"/>
              <a:defRPr/>
            </a:pPr>
            <a:r>
              <a:rPr lang="en-US" sz="2200" dirty="0">
                <a:latin typeface="+mn-lt"/>
                <a:ea typeface="+mn-ea"/>
              </a:rPr>
              <a:t>The following people/departments must be notified, in writing: BSO, IBC Program Office (</a:t>
            </a:r>
            <a:r>
              <a:rPr lang="en-US" sz="2200" dirty="0">
                <a:latin typeface="+mn-lt"/>
                <a:ea typeface="+mn-ea"/>
                <a:hlinkClick r:id="rId3"/>
              </a:rPr>
              <a:t>ibc@vt.edu</a:t>
            </a:r>
            <a:r>
              <a:rPr lang="en-US" sz="2200" dirty="0">
                <a:latin typeface="+mn-lt"/>
                <a:ea typeface="+mn-ea"/>
              </a:rPr>
              <a:t>), greenhouse/animal facility manager, NIH Office of Science Policy (the IBC Program Office and BSO will help the PI submit this report).</a:t>
            </a:r>
          </a:p>
          <a:p>
            <a:pPr marL="342900" indent="-342900" fontAlgn="auto">
              <a:spcBef>
                <a:spcPts val="0"/>
              </a:spcBef>
              <a:spcAft>
                <a:spcPts val="0"/>
              </a:spcAft>
              <a:buFont typeface="Wingdings" charset="2"/>
              <a:buChar char="§"/>
              <a:defRPr/>
            </a:pPr>
            <a:r>
              <a:rPr lang="en-US" sz="2200" dirty="0">
                <a:latin typeface="+mn-lt"/>
                <a:ea typeface="+mn-ea"/>
              </a:rPr>
              <a:t>Correct work errors and conditions that may result in the release of recombinant and/or synthetic nucleic acid molecules.</a:t>
            </a:r>
          </a:p>
          <a:p>
            <a:pPr marL="342900" indent="-342900" fontAlgn="auto">
              <a:spcBef>
                <a:spcPts val="0"/>
              </a:spcBef>
              <a:spcAft>
                <a:spcPts val="0"/>
              </a:spcAft>
              <a:buFont typeface="Wingdings" charset="2"/>
              <a:buChar char="§"/>
              <a:defRPr/>
            </a:pPr>
            <a:r>
              <a:rPr lang="en-US" sz="2200" dirty="0">
                <a:latin typeface="+mn-lt"/>
                <a:ea typeface="+mn-ea"/>
              </a:rPr>
              <a:t>Ensure the integrity of physical and biological containment in the lab(s).</a:t>
            </a:r>
          </a:p>
          <a:p>
            <a:pPr marL="342900" indent="-342900" fontAlgn="auto">
              <a:spcBef>
                <a:spcPts val="0"/>
              </a:spcBef>
              <a:spcAft>
                <a:spcPts val="0"/>
              </a:spcAft>
              <a:buFont typeface="Wingdings" charset="2"/>
              <a:buChar char="§"/>
              <a:defRPr/>
            </a:pPr>
            <a:r>
              <a:rPr lang="en-US" sz="2200" dirty="0">
                <a:latin typeface="+mn-lt"/>
                <a:ea typeface="+mn-ea"/>
              </a:rPr>
              <a:t>Comply with reporting requirements for human gene transfer experiments.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A1B59-9985-A946-9F46-E5DC356FEB65}"/>
              </a:ext>
            </a:extLst>
          </p:cNvPr>
          <p:cNvSpPr>
            <a:spLocks noGrp="1"/>
          </p:cNvSpPr>
          <p:nvPr>
            <p:ph type="title"/>
          </p:nvPr>
        </p:nvSpPr>
        <p:spPr>
          <a:xfrm>
            <a:off x="0" y="228600"/>
            <a:ext cx="9144000" cy="838200"/>
          </a:xfrm>
        </p:spPr>
        <p:txBody>
          <a:bodyPr rtlCol="0">
            <a:normAutofit/>
          </a:bodyPr>
          <a:lstStyle/>
          <a:p>
            <a:pPr eaLnBrk="1" fontAlgn="auto" hangingPunct="1">
              <a:spcAft>
                <a:spcPts val="0"/>
              </a:spcAft>
              <a:defRPr/>
            </a:pPr>
            <a:r>
              <a:rPr lang="en-US" b="1" dirty="0">
                <a:solidFill>
                  <a:schemeClr val="accent2">
                    <a:lumMod val="50000"/>
                  </a:schemeClr>
                </a:solidFill>
                <a:ea typeface="+mj-ea"/>
                <a:cs typeface="+mj-cs"/>
              </a:rPr>
              <a:t>Virginia Tech IBC</a:t>
            </a:r>
          </a:p>
        </p:txBody>
      </p:sp>
      <p:sp>
        <p:nvSpPr>
          <p:cNvPr id="34818" name="TextBox 6">
            <a:extLst>
              <a:ext uri="{FF2B5EF4-FFF2-40B4-BE49-F238E27FC236}">
                <a16:creationId xmlns:a16="http://schemas.microsoft.com/office/drawing/2014/main" id="{CB9B691D-5303-2143-9ADB-75988F0D0F6B}"/>
              </a:ext>
            </a:extLst>
          </p:cNvPr>
          <p:cNvSpPr txBox="1">
            <a:spLocks noChangeArrowheads="1"/>
          </p:cNvSpPr>
          <p:nvPr/>
        </p:nvSpPr>
        <p:spPr bwMode="auto">
          <a:xfrm>
            <a:off x="0" y="990600"/>
            <a:ext cx="9144000" cy="38472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r>
              <a:rPr lang="en-US" altLang="en-US" dirty="0"/>
              <a:t>  </a:t>
            </a:r>
          </a:p>
          <a:p>
            <a:pPr eaLnBrk="1" hangingPunct="1">
              <a:buFont typeface="Wingdings" pitchFamily="2" charset="2"/>
              <a:buChar char="§"/>
            </a:pPr>
            <a:r>
              <a:rPr lang="en-US" altLang="en-US" sz="2200" dirty="0"/>
              <a:t> The  purpose of the Virginia Tech IBC is to ensure the health and safety of all personnel working with biohazardous agents.</a:t>
            </a:r>
          </a:p>
          <a:p>
            <a:pPr eaLnBrk="1" hangingPunct="1">
              <a:buFont typeface="Wingdings" pitchFamily="2" charset="2"/>
              <a:buChar char="Ø"/>
            </a:pPr>
            <a:endParaRPr lang="en-US" altLang="en-US" sz="2200" dirty="0"/>
          </a:p>
          <a:p>
            <a:pPr eaLnBrk="1" hangingPunct="1">
              <a:buFont typeface="Wingdings" pitchFamily="2" charset="2"/>
              <a:buChar char="§"/>
            </a:pPr>
            <a:r>
              <a:rPr lang="en-US" altLang="en-US" sz="2200" dirty="0"/>
              <a:t> Virginia Tech research and teaching faculty are responsible for registering all work involving biohazardous agents.  </a:t>
            </a:r>
          </a:p>
          <a:p>
            <a:pPr eaLnBrk="1" hangingPunct="1">
              <a:buFont typeface="Wingdings" pitchFamily="2" charset="2"/>
              <a:buChar char="§"/>
            </a:pPr>
            <a:endParaRPr lang="en-US" altLang="en-US" sz="2200" dirty="0"/>
          </a:p>
          <a:p>
            <a:pPr eaLnBrk="1" hangingPunct="1">
              <a:buFont typeface="Wingdings" pitchFamily="2" charset="2"/>
              <a:buChar char="§"/>
            </a:pPr>
            <a:r>
              <a:rPr lang="en-US" altLang="en-US" sz="2200" dirty="0"/>
              <a:t>Information regarding the biohazardous agents overseen by the Virginia Tech IBC can be found on the IBC website  </a:t>
            </a:r>
          </a:p>
          <a:p>
            <a:pPr eaLnBrk="1" hangingPunct="1"/>
            <a:r>
              <a:rPr lang="en-US" altLang="en-US" sz="2200" dirty="0"/>
              <a:t>(</a:t>
            </a:r>
            <a:r>
              <a:rPr lang="en-US" altLang="en-US" sz="2200" dirty="0">
                <a:hlinkClick r:id="rId2"/>
              </a:rPr>
              <a:t>https://www.research.vt.edu/ibc.html</a:t>
            </a:r>
            <a:r>
              <a:rPr lang="en-US" altLang="en-US" sz="2200" dirty="0"/>
              <a:t>), or by contacting the IBC Program Director (</a:t>
            </a:r>
            <a:r>
              <a:rPr lang="en-US" altLang="en-US" sz="2200" dirty="0">
                <a:hlinkClick r:id="rId3"/>
              </a:rPr>
              <a:t>ibc@vt.edu</a:t>
            </a:r>
            <a:r>
              <a:rPr lang="en-US" altLang="en-US" sz="2200"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FBDC8-5ECD-124A-8AAA-188F0E704C3D}"/>
              </a:ext>
            </a:extLst>
          </p:cNvPr>
          <p:cNvSpPr>
            <a:spLocks noGrp="1"/>
          </p:cNvSpPr>
          <p:nvPr>
            <p:ph type="title"/>
          </p:nvPr>
        </p:nvSpPr>
        <p:spPr>
          <a:xfrm>
            <a:off x="0" y="-61913"/>
            <a:ext cx="9144000" cy="838201"/>
          </a:xfrm>
        </p:spPr>
        <p:txBody>
          <a:bodyPr rtlCol="0">
            <a:normAutofit/>
          </a:bodyPr>
          <a:lstStyle/>
          <a:p>
            <a:pPr eaLnBrk="1" fontAlgn="auto" hangingPunct="1">
              <a:spcAft>
                <a:spcPts val="0"/>
              </a:spcAft>
              <a:defRPr/>
            </a:pPr>
            <a:r>
              <a:rPr lang="en-US" b="1" dirty="0">
                <a:solidFill>
                  <a:schemeClr val="accent2">
                    <a:lumMod val="50000"/>
                  </a:schemeClr>
                </a:solidFill>
                <a:ea typeface="+mj-ea"/>
                <a:cs typeface="+mj-cs"/>
              </a:rPr>
              <a:t>References</a:t>
            </a:r>
          </a:p>
        </p:txBody>
      </p:sp>
      <p:sp>
        <p:nvSpPr>
          <p:cNvPr id="35842" name="TextBox 4">
            <a:extLst>
              <a:ext uri="{FF2B5EF4-FFF2-40B4-BE49-F238E27FC236}">
                <a16:creationId xmlns:a16="http://schemas.microsoft.com/office/drawing/2014/main" id="{B1699E48-7395-E743-8F9D-6AB101DEB257}"/>
              </a:ext>
            </a:extLst>
          </p:cNvPr>
          <p:cNvSpPr txBox="1">
            <a:spLocks noChangeArrowheads="1"/>
          </p:cNvSpPr>
          <p:nvPr/>
        </p:nvSpPr>
        <p:spPr bwMode="auto">
          <a:xfrm>
            <a:off x="0" y="914400"/>
            <a:ext cx="9144000" cy="3970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buFont typeface="Wingdings" pitchFamily="2" charset="2"/>
              <a:buChar char="§"/>
            </a:pPr>
            <a:endParaRPr lang="en-US" altLang="en-US" sz="2800" dirty="0"/>
          </a:p>
          <a:p>
            <a:pPr eaLnBrk="1" hangingPunct="1">
              <a:buFont typeface="Wingdings" pitchFamily="2" charset="2"/>
              <a:buChar char="§"/>
            </a:pPr>
            <a:r>
              <a:rPr lang="en-US" altLang="en-US" sz="2800" dirty="0"/>
              <a:t> </a:t>
            </a:r>
            <a:r>
              <a:rPr lang="en-US" altLang="en-US" sz="2800" dirty="0">
                <a:hlinkClick r:id="rId2"/>
              </a:rPr>
              <a:t>Virginia Tech Institutional Biosafety Committee (IBC) website </a:t>
            </a:r>
            <a:endParaRPr lang="en-US" altLang="en-US" sz="2800" dirty="0"/>
          </a:p>
          <a:p>
            <a:pPr eaLnBrk="1" hangingPunct="1">
              <a:buFont typeface="Wingdings" pitchFamily="2" charset="2"/>
              <a:buChar char="§"/>
            </a:pPr>
            <a:endParaRPr lang="en-US" altLang="en-US" sz="2800" dirty="0"/>
          </a:p>
          <a:p>
            <a:pPr eaLnBrk="1" hangingPunct="1">
              <a:buFont typeface="Wingdings" pitchFamily="2" charset="2"/>
              <a:buChar char="§"/>
            </a:pPr>
            <a:r>
              <a:rPr lang="en-US" altLang="en-US" sz="2800" dirty="0"/>
              <a:t> </a:t>
            </a:r>
            <a:r>
              <a:rPr lang="en-US" altLang="en-US" sz="2800" dirty="0">
                <a:hlinkClick r:id="rId3"/>
              </a:rPr>
              <a:t>NIH Office of Science Policy website </a:t>
            </a:r>
            <a:endParaRPr lang="en-US" altLang="en-US" sz="2800" dirty="0"/>
          </a:p>
          <a:p>
            <a:pPr eaLnBrk="1" hangingPunct="1"/>
            <a:endParaRPr lang="en-US" altLang="en-US" sz="2800" dirty="0"/>
          </a:p>
          <a:p>
            <a:pPr eaLnBrk="1" hangingPunct="1">
              <a:buFont typeface="Wingdings" pitchFamily="2" charset="2"/>
              <a:buChar char="§"/>
            </a:pPr>
            <a:r>
              <a:rPr lang="en-US" altLang="en-US" sz="2800" dirty="0"/>
              <a:t> </a:t>
            </a:r>
            <a:r>
              <a:rPr lang="en-US" altLang="en-US" sz="2800" dirty="0">
                <a:hlinkClick r:id="rId4"/>
              </a:rPr>
              <a:t>NIH Guidelines</a:t>
            </a:r>
            <a:endParaRPr lang="en-US" altLang="en-US" sz="2800" dirty="0"/>
          </a:p>
          <a:p>
            <a:pPr eaLnBrk="1" hangingPunct="1"/>
            <a:endParaRPr lang="en-US" altLang="en-US" sz="2800" dirty="0"/>
          </a:p>
          <a:p>
            <a:pPr eaLnBrk="1" hangingPunct="1"/>
            <a:endParaRPr lang="en-US" altLang="en-US" sz="2800" dirty="0"/>
          </a:p>
          <a:p>
            <a:pPr eaLnBrk="1" hangingPunct="1"/>
            <a:endParaRPr lang="en-US"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51BFC-2229-0D42-BCDD-93FB684F14EE}"/>
              </a:ext>
            </a:extLst>
          </p:cNvPr>
          <p:cNvSpPr>
            <a:spLocks noGrp="1"/>
          </p:cNvSpPr>
          <p:nvPr>
            <p:ph type="title"/>
          </p:nvPr>
        </p:nvSpPr>
        <p:spPr>
          <a:xfrm>
            <a:off x="0" y="-61913"/>
            <a:ext cx="9144000" cy="838201"/>
          </a:xfrm>
        </p:spPr>
        <p:txBody>
          <a:bodyPr rtlCol="0">
            <a:normAutofit/>
          </a:bodyPr>
          <a:lstStyle/>
          <a:p>
            <a:pPr eaLnBrk="1" fontAlgn="auto" hangingPunct="1">
              <a:spcAft>
                <a:spcPts val="0"/>
              </a:spcAft>
              <a:defRPr/>
            </a:pPr>
            <a:r>
              <a:rPr lang="en-US" b="1" dirty="0">
                <a:solidFill>
                  <a:schemeClr val="accent2">
                    <a:lumMod val="50000"/>
                  </a:schemeClr>
                </a:solidFill>
                <a:ea typeface="+mj-ea"/>
                <a:cs typeface="+mj-cs"/>
              </a:rPr>
              <a:t>Quiz</a:t>
            </a:r>
          </a:p>
        </p:txBody>
      </p:sp>
      <p:sp>
        <p:nvSpPr>
          <p:cNvPr id="36866" name="TextBox 4">
            <a:extLst>
              <a:ext uri="{FF2B5EF4-FFF2-40B4-BE49-F238E27FC236}">
                <a16:creationId xmlns:a16="http://schemas.microsoft.com/office/drawing/2014/main" id="{96B5ECC3-2919-624D-A02F-136D3385E2B3}"/>
              </a:ext>
            </a:extLst>
          </p:cNvPr>
          <p:cNvSpPr txBox="1">
            <a:spLocks noChangeArrowheads="1"/>
          </p:cNvSpPr>
          <p:nvPr/>
        </p:nvSpPr>
        <p:spPr bwMode="auto">
          <a:xfrm>
            <a:off x="0" y="1524000"/>
            <a:ext cx="9144000" cy="1169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r>
              <a:rPr lang="en-US" altLang="en-US" dirty="0"/>
              <a:t>Please complete the required online quiz, using the following link</a:t>
            </a:r>
            <a:r>
              <a:rPr lang="en-US" altLang="en-US" sz="2800" dirty="0"/>
              <a:t> </a:t>
            </a:r>
            <a:r>
              <a:rPr lang="en-US" sz="1400" dirty="0">
                <a:hlinkClick r:id="rId2"/>
              </a:rPr>
              <a:t>https://secure.research.vt.edu/orc_cert?cert=ibc_training</a:t>
            </a:r>
            <a:endParaRPr lang="en-US" altLang="en-US" sz="1400" dirty="0"/>
          </a:p>
          <a:p>
            <a:pPr eaLnBrk="1" hangingPunct="1"/>
            <a:endParaRPr lang="en-US"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24D90-3A42-4D4E-9FCA-90823650F26E}"/>
              </a:ext>
            </a:extLst>
          </p:cNvPr>
          <p:cNvSpPr>
            <a:spLocks noGrp="1"/>
          </p:cNvSpPr>
          <p:nvPr>
            <p:ph type="title"/>
          </p:nvPr>
        </p:nvSpPr>
        <p:spPr>
          <a:xfrm>
            <a:off x="0" y="-152400"/>
            <a:ext cx="8686800" cy="1020763"/>
          </a:xfrm>
        </p:spPr>
        <p:txBody>
          <a:bodyPr>
            <a:normAutofit/>
          </a:bodyPr>
          <a:lstStyle/>
          <a:p>
            <a:pPr eaLnBrk="1" hangingPunct="1"/>
            <a:r>
              <a:rPr lang="en-US" altLang="en-US" b="1">
                <a:solidFill>
                  <a:srgbClr val="632523"/>
                </a:solidFill>
                <a:ea typeface="ＭＳ Ｐゴシック" panose="020B0600070205080204" pitchFamily="34" charset="-128"/>
              </a:rPr>
              <a:t>NIH Guidelines – what are they?</a:t>
            </a:r>
          </a:p>
        </p:txBody>
      </p:sp>
      <p:sp>
        <p:nvSpPr>
          <p:cNvPr id="15362" name="TextBox 4">
            <a:extLst>
              <a:ext uri="{FF2B5EF4-FFF2-40B4-BE49-F238E27FC236}">
                <a16:creationId xmlns:a16="http://schemas.microsoft.com/office/drawing/2014/main" id="{AC52FA63-03CE-5E44-A5FB-223D486A687C}"/>
              </a:ext>
            </a:extLst>
          </p:cNvPr>
          <p:cNvSpPr txBox="1">
            <a:spLocks noChangeArrowheads="1"/>
          </p:cNvSpPr>
          <p:nvPr/>
        </p:nvSpPr>
        <p:spPr bwMode="auto">
          <a:xfrm>
            <a:off x="128588" y="990600"/>
            <a:ext cx="8991600" cy="51090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Calibri" panose="020F0502020204030204" pitchFamily="34" charset="0"/>
                <a:ea typeface="ＭＳ Ｐゴシック" panose="020B0600070205080204" pitchFamily="34" charset="-128"/>
              </a:defRPr>
            </a:lvl1pPr>
            <a:lvl2pPr marL="1254125" indent="-22860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buFont typeface="Wingdings" pitchFamily="2" charset="2"/>
              <a:buChar char="§"/>
            </a:pPr>
            <a:r>
              <a:rPr lang="en-US" altLang="en-US" sz="2200" dirty="0"/>
              <a:t>The NIH Guidelines  are a standard set of rules that are to be followed by anyone working on research or teaching experiments involving recombinant and/or synthetic nucleic acids.  The Guidelines specify appropriate biosafety practices and procedures that need to be used.</a:t>
            </a:r>
          </a:p>
          <a:p>
            <a:pPr eaLnBrk="1" hangingPunct="1"/>
            <a:endParaRPr lang="en-US" altLang="en-US" sz="2200" dirty="0"/>
          </a:p>
          <a:p>
            <a:pPr eaLnBrk="1" hangingPunct="1">
              <a:buFont typeface="Wingdings" pitchFamily="2" charset="2"/>
              <a:buChar char="§"/>
            </a:pPr>
            <a:r>
              <a:rPr lang="en-US" altLang="en-US" sz="2200" dirty="0"/>
              <a:t>The NIH Guidelines outline the practices that must be followed when creating and handling recombinant and/or synthetic nucleic acids; as well as any organisms containing recombinant and/or synthetic nucleic acids.</a:t>
            </a:r>
          </a:p>
          <a:p>
            <a:pPr eaLnBrk="1" hangingPunct="1">
              <a:buFont typeface="Wingdings" pitchFamily="2" charset="2"/>
              <a:buChar char="§"/>
            </a:pPr>
            <a:endParaRPr lang="en-US" altLang="en-US" sz="2200" dirty="0"/>
          </a:p>
          <a:p>
            <a:pPr eaLnBrk="1" hangingPunct="1">
              <a:buFont typeface="Wingdings" pitchFamily="2" charset="2"/>
              <a:buChar char="§"/>
            </a:pPr>
            <a:r>
              <a:rPr lang="en-US" altLang="en-US" sz="2000" dirty="0"/>
              <a:t>Recombinant and/or synthetic nucleic acids refer to:</a:t>
            </a:r>
          </a:p>
          <a:p>
            <a:pPr marL="400050" indent="-400050">
              <a:buFont typeface="+mj-lt"/>
              <a:buAutoNum type="romanLcPeriod"/>
            </a:pPr>
            <a:r>
              <a:rPr lang="en-US" altLang="en-US" sz="1800" dirty="0"/>
              <a:t>molecules that are constructed by joining nucleic acid molecules, and that can replicate in a living cell </a:t>
            </a:r>
          </a:p>
          <a:p>
            <a:pPr marL="400050" indent="-400050">
              <a:buFont typeface="+mj-lt"/>
              <a:buAutoNum type="romanLcPeriod"/>
            </a:pPr>
            <a:r>
              <a:rPr lang="en-US" altLang="en-US" sz="1800" dirty="0"/>
              <a:t>nucleic acid molecules that are chemically or by other means synthesized or amplified, including those that are chemically or otherwise modified but can base pair with naturally occurring nucleic acid molecules</a:t>
            </a:r>
          </a:p>
          <a:p>
            <a:pPr marL="400050" indent="-400050">
              <a:buFont typeface="+mj-lt"/>
              <a:buAutoNum type="romanLcPeriod"/>
            </a:pPr>
            <a:r>
              <a:rPr lang="en-US" altLang="en-US" sz="1800" dirty="0"/>
              <a:t>molecules that result from the replication of those described in (</a:t>
            </a:r>
            <a:r>
              <a:rPr lang="en-US" altLang="en-US" sz="1800" dirty="0" err="1"/>
              <a:t>i</a:t>
            </a:r>
            <a:r>
              <a:rPr lang="en-US" altLang="en-US" sz="1800" dirty="0"/>
              <a:t>) or (ii) above.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638A8-714B-B643-B44F-E390393A7BAC}"/>
              </a:ext>
            </a:extLst>
          </p:cNvPr>
          <p:cNvSpPr>
            <a:spLocks noGrp="1"/>
          </p:cNvSpPr>
          <p:nvPr>
            <p:ph type="title"/>
          </p:nvPr>
        </p:nvSpPr>
        <p:spPr>
          <a:xfrm>
            <a:off x="0" y="0"/>
            <a:ext cx="9144000" cy="838200"/>
          </a:xfrm>
        </p:spPr>
        <p:txBody>
          <a:bodyPr>
            <a:normAutofit/>
          </a:bodyPr>
          <a:lstStyle/>
          <a:p>
            <a:pPr eaLnBrk="1" hangingPunct="1"/>
            <a:r>
              <a:rPr lang="en-US" altLang="en-US" b="1">
                <a:solidFill>
                  <a:srgbClr val="632523"/>
                </a:solidFill>
                <a:ea typeface="ＭＳ Ｐゴシック" panose="020B0600070205080204" pitchFamily="34" charset="-128"/>
              </a:rPr>
              <a:t>NIH Guidelines – Who is affected?</a:t>
            </a:r>
          </a:p>
        </p:txBody>
      </p:sp>
      <p:sp>
        <p:nvSpPr>
          <p:cNvPr id="16386" name="Rectangle 3">
            <a:extLst>
              <a:ext uri="{FF2B5EF4-FFF2-40B4-BE49-F238E27FC236}">
                <a16:creationId xmlns:a16="http://schemas.microsoft.com/office/drawing/2014/main" id="{20F85B95-4B76-7248-A40F-782A47AD50E6}"/>
              </a:ext>
            </a:extLst>
          </p:cNvPr>
          <p:cNvSpPr>
            <a:spLocks noChangeArrowheads="1"/>
          </p:cNvSpPr>
          <p:nvPr/>
        </p:nvSpPr>
        <p:spPr bwMode="auto">
          <a:xfrm>
            <a:off x="0" y="838200"/>
            <a:ext cx="9144000" cy="5878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371600" indent="-4572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buFont typeface="Wingdings" pitchFamily="2" charset="2"/>
              <a:buChar char="§"/>
            </a:pPr>
            <a:r>
              <a:rPr lang="en-US" altLang="en-US" sz="2200" dirty="0"/>
              <a:t>The NIH Guidelines ensure that everyone shares the same  understanding regarding safety considerations, the types of experiments covered by the NIH Guidelines, and the roles and responsibilities of everyone associated with recombinant and/or synthetic nucleic acids (rsNA) research.</a:t>
            </a:r>
          </a:p>
          <a:p>
            <a:pPr eaLnBrk="1" hangingPunct="1">
              <a:buFontTx/>
              <a:buAutoNum type="arabicPeriod" startAt="3"/>
            </a:pPr>
            <a:endParaRPr lang="en-US" altLang="en-US" sz="2200" dirty="0"/>
          </a:p>
          <a:p>
            <a:pPr eaLnBrk="1" hangingPunct="1">
              <a:buFont typeface="Wingdings" pitchFamily="2" charset="2"/>
              <a:buChar char="§"/>
            </a:pPr>
            <a:r>
              <a:rPr lang="en-US" altLang="en-US" sz="2200" dirty="0"/>
              <a:t>The NIH Guidelines apply to any institution receiving NIH funding for rsNA research.</a:t>
            </a:r>
          </a:p>
          <a:p>
            <a:pPr eaLnBrk="1" hangingPunct="1">
              <a:buFontTx/>
              <a:buAutoNum type="arabicPeriod" startAt="3"/>
            </a:pPr>
            <a:endParaRPr lang="en-US" altLang="en-US" sz="2200" dirty="0"/>
          </a:p>
          <a:p>
            <a:pPr eaLnBrk="1" hangingPunct="1">
              <a:buFont typeface="Wingdings" pitchFamily="2" charset="2"/>
              <a:buChar char="§"/>
            </a:pPr>
            <a:r>
              <a:rPr lang="en-US" altLang="en-US" sz="2200" dirty="0"/>
              <a:t>If rsNA research is not in compliance with the guidelines:</a:t>
            </a:r>
          </a:p>
          <a:p>
            <a:pPr lvl="2" eaLnBrk="1" hangingPunct="1">
              <a:buFont typeface="Calibri" panose="020F0502020204030204" pitchFamily="34" charset="0"/>
              <a:buAutoNum type="alphaLcPeriod"/>
            </a:pPr>
            <a:r>
              <a:rPr lang="en-US" altLang="en-US" sz="2200" dirty="0"/>
              <a:t>NIH funding can be suspended or terminated for the non-compliant project.</a:t>
            </a:r>
          </a:p>
          <a:p>
            <a:pPr lvl="2" eaLnBrk="1" hangingPunct="1">
              <a:buFont typeface="Calibri" panose="020F0502020204030204" pitchFamily="34" charset="0"/>
              <a:buAutoNum type="alphaLcPeriod"/>
            </a:pPr>
            <a:r>
              <a:rPr lang="en-US" altLang="en-US" sz="2200" dirty="0"/>
              <a:t> </a:t>
            </a:r>
            <a:r>
              <a:rPr lang="en-US" altLang="en-US" sz="2200" b="1" dirty="0"/>
              <a:t>NIH funding can be suspended or terminated for </a:t>
            </a:r>
            <a:r>
              <a:rPr lang="en-US" altLang="en-US" sz="2200" b="1" u="sng" dirty="0"/>
              <a:t>ALL</a:t>
            </a:r>
            <a:r>
              <a:rPr lang="en-US" altLang="en-US" sz="2200" b="1" dirty="0"/>
              <a:t> NIH funded projects that involve recombinant and/or synthetic nucleic acids at the institution.</a:t>
            </a:r>
          </a:p>
          <a:p>
            <a:pPr lvl="2" eaLnBrk="1" hangingPunct="1">
              <a:buFont typeface="Calibri" panose="020F0502020204030204" pitchFamily="34" charset="0"/>
              <a:buAutoNum type="alphaLcPeriod"/>
            </a:pPr>
            <a:r>
              <a:rPr lang="en-US" altLang="en-US" sz="2200" dirty="0"/>
              <a:t>All future projects involving recombinant and/or synthetic nucleic acids may require NIH approval prior to beginning any work.</a:t>
            </a:r>
          </a:p>
          <a:p>
            <a:pPr lvl="2" eaLnBrk="1" hangingPunct="1">
              <a:buFont typeface="Calibri" panose="020F0502020204030204" pitchFamily="34" charset="0"/>
              <a:buAutoNum type="alphaLcPeriod"/>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1C2FD-BAE4-4D48-A58C-BBA004C02126}"/>
              </a:ext>
            </a:extLst>
          </p:cNvPr>
          <p:cNvSpPr>
            <a:spLocks noGrp="1"/>
          </p:cNvSpPr>
          <p:nvPr>
            <p:ph type="title"/>
          </p:nvPr>
        </p:nvSpPr>
        <p:spPr>
          <a:xfrm>
            <a:off x="152400" y="-138113"/>
            <a:ext cx="8458200" cy="838201"/>
          </a:xfrm>
        </p:spPr>
        <p:txBody>
          <a:bodyPr rtlCol="0">
            <a:normAutofit/>
          </a:bodyPr>
          <a:lstStyle/>
          <a:p>
            <a:pPr eaLnBrk="1" fontAlgn="auto" hangingPunct="1">
              <a:spcAft>
                <a:spcPts val="0"/>
              </a:spcAft>
              <a:defRPr/>
            </a:pPr>
            <a:r>
              <a:rPr lang="en-US" b="1" dirty="0">
                <a:solidFill>
                  <a:schemeClr val="accent2">
                    <a:lumMod val="50000"/>
                  </a:schemeClr>
                </a:solidFill>
                <a:ea typeface="+mj-ea"/>
                <a:cs typeface="+mj-cs"/>
              </a:rPr>
              <a:t>Safety Considerations</a:t>
            </a:r>
          </a:p>
        </p:txBody>
      </p:sp>
      <p:sp>
        <p:nvSpPr>
          <p:cNvPr id="5" name="TextBox 4">
            <a:extLst>
              <a:ext uri="{FF2B5EF4-FFF2-40B4-BE49-F238E27FC236}">
                <a16:creationId xmlns:a16="http://schemas.microsoft.com/office/drawing/2014/main" id="{78E7E536-8EAD-8644-BAC8-6A9D039A80E0}"/>
              </a:ext>
            </a:extLst>
          </p:cNvPr>
          <p:cNvSpPr txBox="1"/>
          <p:nvPr/>
        </p:nvSpPr>
        <p:spPr>
          <a:xfrm>
            <a:off x="0" y="641350"/>
            <a:ext cx="9144000" cy="6032500"/>
          </a:xfrm>
          <a:prstGeom prst="rect">
            <a:avLst/>
          </a:prstGeom>
          <a:noFill/>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030288" indent="-346075" eaLnBrk="0" hangingPunct="0">
              <a:defRPr sz="2400">
                <a:solidFill>
                  <a:schemeClr val="tx1"/>
                </a:solidFill>
                <a:latin typeface="Calibri" panose="020F0502020204030204" pitchFamily="34" charset="0"/>
                <a:ea typeface="ＭＳ Ｐゴシック" panose="020B0600070205080204" pitchFamily="34" charset="-128"/>
              </a:defRPr>
            </a:lvl3pPr>
            <a:lvl4pPr marL="1716088" indent="-288925"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buFont typeface="Wingdings" pitchFamily="2" charset="2"/>
              <a:buChar char="§"/>
            </a:pPr>
            <a:r>
              <a:rPr lang="en-US" altLang="en-US" dirty="0"/>
              <a:t>  </a:t>
            </a:r>
            <a:r>
              <a:rPr lang="en-US" altLang="en-US" sz="2200" dirty="0"/>
              <a:t>Risk Groups (RG) and biosafety containment levels (BSL)</a:t>
            </a:r>
          </a:p>
          <a:p>
            <a:pPr lvl="2" eaLnBrk="1" hangingPunct="1">
              <a:buFont typeface="Calibri" panose="020F0502020204030204" pitchFamily="34" charset="0"/>
              <a:buAutoNum type="alphaLcPeriod"/>
            </a:pPr>
            <a:r>
              <a:rPr lang="en-US" altLang="en-US" sz="2200" dirty="0"/>
              <a:t>There are 4 levels of both risk groups and biosafety containment;   RG-(1-4) and BSL-(1-4).  Level 1 is the lowest.  </a:t>
            </a:r>
          </a:p>
          <a:p>
            <a:pPr lvl="2" eaLnBrk="1" hangingPunct="1">
              <a:buFont typeface="Calibri" panose="020F0502020204030204" pitchFamily="34" charset="0"/>
              <a:buAutoNum type="alphaLcPeriod"/>
            </a:pPr>
            <a:r>
              <a:rPr lang="en-US" altLang="en-US" sz="2200" dirty="0"/>
              <a:t>Risk Groups categorize biological agents by the potential risk associated with its use (NIH Guidelines </a:t>
            </a:r>
            <a:r>
              <a:rPr lang="en-US" altLang="en-US" sz="2200" b="1" dirty="0">
                <a:solidFill>
                  <a:schemeClr val="tx2"/>
                </a:solidFill>
              </a:rPr>
              <a:t>Appendix B</a:t>
            </a:r>
            <a:r>
              <a:rPr lang="en-US" altLang="en-US" sz="2200" dirty="0"/>
              <a:t>).</a:t>
            </a:r>
          </a:p>
          <a:p>
            <a:pPr lvl="2" eaLnBrk="1" hangingPunct="1">
              <a:buFont typeface="Calibri" panose="020F0502020204030204" pitchFamily="34" charset="0"/>
              <a:buAutoNum type="alphaLcPeriod"/>
            </a:pPr>
            <a:r>
              <a:rPr lang="en-US" altLang="en-US" sz="2200" dirty="0"/>
              <a:t>Biosafety containment levels describe the specific equipment, practices and facilities that must be used for containment of biological agents (NIH Guidelines </a:t>
            </a:r>
            <a:r>
              <a:rPr lang="en-US" altLang="en-US" sz="2200" b="1" dirty="0">
                <a:solidFill>
                  <a:schemeClr val="tx2"/>
                </a:solidFill>
              </a:rPr>
              <a:t>Appendix G</a:t>
            </a:r>
            <a:r>
              <a:rPr lang="en-US" altLang="en-US" sz="2200" dirty="0"/>
              <a:t>).</a:t>
            </a:r>
          </a:p>
          <a:p>
            <a:pPr lvl="3" eaLnBrk="1" hangingPunct="1">
              <a:buFont typeface="Calibri" panose="020F0502020204030204" pitchFamily="34" charset="0"/>
              <a:buAutoNum type="alphaLcPeriod"/>
            </a:pPr>
            <a:r>
              <a:rPr lang="en-US" altLang="en-US" sz="1800" dirty="0"/>
              <a:t>When referring to agents that have been introduced to rsNA, we use “BL-1-4” to designate the containment level required to work with that agent.  The BL level requirements are the same as those for the BSL designation. </a:t>
            </a:r>
          </a:p>
          <a:p>
            <a:pPr lvl="2" eaLnBrk="1" hangingPunct="1">
              <a:buFont typeface="Calibri" panose="020F0502020204030204" pitchFamily="34" charset="0"/>
              <a:buAutoNum type="alphaLcPeriod"/>
            </a:pPr>
            <a:r>
              <a:rPr lang="en-US" altLang="en-US" sz="2200" dirty="0"/>
              <a:t>The RG designation may differ from the BSL required.</a:t>
            </a:r>
          </a:p>
          <a:p>
            <a:pPr eaLnBrk="1" hangingPunct="1">
              <a:buFont typeface="Wingdings" pitchFamily="2" charset="2"/>
              <a:buChar char="§"/>
            </a:pPr>
            <a:endParaRPr lang="en-US" altLang="en-US" sz="2200" dirty="0"/>
          </a:p>
          <a:p>
            <a:pPr eaLnBrk="1" hangingPunct="1">
              <a:buFont typeface="Wingdings" pitchFamily="2" charset="2"/>
              <a:buChar char="§"/>
            </a:pPr>
            <a:r>
              <a:rPr lang="en-US" altLang="en-US" sz="2200" dirty="0"/>
              <a:t>Containment is both physical and biological</a:t>
            </a:r>
          </a:p>
          <a:p>
            <a:pPr lvl="2" eaLnBrk="1" hangingPunct="1">
              <a:buFont typeface="Calibri" panose="020F0502020204030204" pitchFamily="34" charset="0"/>
              <a:buAutoNum type="alphaLcPeriod"/>
            </a:pPr>
            <a:r>
              <a:rPr lang="en-US" altLang="en-US" sz="2200" dirty="0"/>
              <a:t>Physical includes techniques, equipment and facilities used to contain the rsNA in the lab.</a:t>
            </a:r>
          </a:p>
          <a:p>
            <a:pPr lvl="2" eaLnBrk="1" hangingPunct="1">
              <a:buFont typeface="Calibri" panose="020F0502020204030204" pitchFamily="34" charset="0"/>
              <a:buAutoNum type="alphaLcPeriod"/>
            </a:pPr>
            <a:r>
              <a:rPr lang="en-US" altLang="en-US" sz="2200" dirty="0"/>
              <a:t>Biological includes the survival and transmission ability  of the rsNA  and organisms outside of the lab.</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FD0CE-4B3B-1F4C-B5B4-02E770D1D0F1}"/>
              </a:ext>
            </a:extLst>
          </p:cNvPr>
          <p:cNvSpPr>
            <a:spLocks noGrp="1"/>
          </p:cNvSpPr>
          <p:nvPr>
            <p:ph type="title"/>
          </p:nvPr>
        </p:nvSpPr>
        <p:spPr>
          <a:xfrm>
            <a:off x="152400" y="-138113"/>
            <a:ext cx="8458200" cy="838201"/>
          </a:xfrm>
        </p:spPr>
        <p:txBody>
          <a:bodyPr rtlCol="0">
            <a:normAutofit/>
          </a:bodyPr>
          <a:lstStyle/>
          <a:p>
            <a:pPr eaLnBrk="1" fontAlgn="auto" hangingPunct="1">
              <a:spcAft>
                <a:spcPts val="0"/>
              </a:spcAft>
              <a:defRPr/>
            </a:pPr>
            <a:r>
              <a:rPr lang="en-US" b="1" dirty="0">
                <a:solidFill>
                  <a:schemeClr val="accent2">
                    <a:lumMod val="50000"/>
                  </a:schemeClr>
                </a:solidFill>
                <a:ea typeface="+mj-ea"/>
                <a:cs typeface="+mj-cs"/>
              </a:rPr>
              <a:t>Safety Considerations, continued</a:t>
            </a:r>
          </a:p>
        </p:txBody>
      </p:sp>
      <p:sp>
        <p:nvSpPr>
          <p:cNvPr id="5" name="TextBox 4">
            <a:extLst>
              <a:ext uri="{FF2B5EF4-FFF2-40B4-BE49-F238E27FC236}">
                <a16:creationId xmlns:a16="http://schemas.microsoft.com/office/drawing/2014/main" id="{A78ECD15-3EBF-FB43-8162-0C871296CE02}"/>
              </a:ext>
            </a:extLst>
          </p:cNvPr>
          <p:cNvSpPr txBox="1"/>
          <p:nvPr/>
        </p:nvSpPr>
        <p:spPr>
          <a:xfrm>
            <a:off x="0" y="609600"/>
            <a:ext cx="9144000" cy="6402388"/>
          </a:xfrm>
          <a:prstGeom prst="rect">
            <a:avLst/>
          </a:prstGeom>
          <a:noFill/>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1603375" indent="-288925"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eaLnBrk="1" hangingPunct="1">
              <a:buFont typeface="Wingdings" pitchFamily="2" charset="2"/>
              <a:buChar char="§"/>
            </a:pPr>
            <a:r>
              <a:rPr lang="en-US" altLang="en-US" dirty="0"/>
              <a:t>  </a:t>
            </a:r>
            <a:r>
              <a:rPr lang="en-US" altLang="en-US" sz="2200" dirty="0"/>
              <a:t>Some agents and/or conditions require special containment practices,</a:t>
            </a:r>
          </a:p>
          <a:p>
            <a:pPr eaLnBrk="1" hangingPunct="1"/>
            <a:r>
              <a:rPr lang="en-US" altLang="en-US" sz="2200" dirty="0"/>
              <a:t>     and the NIH Guidelines provides special designations and appendices to</a:t>
            </a:r>
          </a:p>
          <a:p>
            <a:pPr eaLnBrk="1" hangingPunct="1"/>
            <a:r>
              <a:rPr lang="en-US" altLang="en-US" sz="2200" dirty="0"/>
              <a:t>     address the facility requirements for the agents involved:</a:t>
            </a:r>
          </a:p>
          <a:p>
            <a:pPr eaLnBrk="1" hangingPunct="1"/>
            <a:endParaRPr lang="en-US" altLang="en-US" sz="1000" dirty="0"/>
          </a:p>
          <a:p>
            <a:pPr eaLnBrk="1" hangingPunct="1">
              <a:buFont typeface="Calibri" panose="020F0502020204030204" pitchFamily="34" charset="0"/>
              <a:buAutoNum type="alphaLcPeriod"/>
            </a:pPr>
            <a:r>
              <a:rPr lang="en-US" altLang="en-US" sz="2200" b="1" dirty="0"/>
              <a:t> Large Cultures</a:t>
            </a:r>
          </a:p>
          <a:p>
            <a:pPr lvl="1" eaLnBrk="1" hangingPunct="1">
              <a:buFont typeface="Calibri" panose="020F0502020204030204" pitchFamily="34" charset="0"/>
              <a:buAutoNum type="alphaLcPeriod"/>
            </a:pPr>
            <a:r>
              <a:rPr lang="en-US" altLang="en-US" sz="1800" b="1" dirty="0">
                <a:solidFill>
                  <a:schemeClr val="tx2"/>
                </a:solidFill>
              </a:rPr>
              <a:t>Appendix K</a:t>
            </a:r>
            <a:r>
              <a:rPr lang="en-US" altLang="en-US" sz="1800" dirty="0"/>
              <a:t> describes the containment and facility requirements for recombinant/synthetic nucleic acid work involving large scale cultures (&gt;10L).</a:t>
            </a:r>
          </a:p>
          <a:p>
            <a:pPr lvl="1" eaLnBrk="1" hangingPunct="1">
              <a:buFont typeface="Calibri" panose="020F0502020204030204" pitchFamily="34" charset="0"/>
              <a:buAutoNum type="alphaLcPeriod"/>
            </a:pPr>
            <a:r>
              <a:rPr lang="en-US" altLang="en-US" sz="1800" dirty="0"/>
              <a:t>This work is designated as BL-(1-4)-LG</a:t>
            </a:r>
          </a:p>
          <a:p>
            <a:pPr lvl="1" eaLnBrk="1" hangingPunct="1"/>
            <a:endParaRPr lang="en-US" altLang="en-US" sz="1000" dirty="0"/>
          </a:p>
          <a:p>
            <a:pPr eaLnBrk="1" hangingPunct="1">
              <a:buFont typeface="Calibri" panose="020F0502020204030204" pitchFamily="34" charset="0"/>
              <a:buAutoNum type="alphaLcPeriod"/>
            </a:pPr>
            <a:r>
              <a:rPr lang="en-US" altLang="en-US" sz="2200" b="1" dirty="0"/>
              <a:t> Plants</a:t>
            </a:r>
          </a:p>
          <a:p>
            <a:pPr lvl="1" eaLnBrk="1" hangingPunct="1">
              <a:buFont typeface="Calibri" panose="020F0502020204030204" pitchFamily="34" charset="0"/>
              <a:buAutoNum type="alphaLcPeriod"/>
            </a:pPr>
            <a:r>
              <a:rPr lang="en-US" altLang="en-US" sz="1800" b="1" dirty="0">
                <a:solidFill>
                  <a:schemeClr val="tx2"/>
                </a:solidFill>
              </a:rPr>
              <a:t>Appendix L</a:t>
            </a:r>
            <a:r>
              <a:rPr lang="en-US" altLang="en-US" sz="1800" dirty="0"/>
              <a:t> describes the containment and facility requirements for recombinant/synthetic nucleic acid work involving plants housed in greenhouses.</a:t>
            </a:r>
          </a:p>
          <a:p>
            <a:pPr lvl="1" eaLnBrk="1" hangingPunct="1">
              <a:buFont typeface="Calibri" panose="020F0502020204030204" pitchFamily="34" charset="0"/>
              <a:buAutoNum type="alphaLcPeriod"/>
            </a:pPr>
            <a:r>
              <a:rPr lang="en-US" altLang="en-US" sz="1800" dirty="0"/>
              <a:t>This work is designated as BL-(1-4)-P</a:t>
            </a:r>
          </a:p>
          <a:p>
            <a:pPr lvl="1" eaLnBrk="1" hangingPunct="1"/>
            <a:endParaRPr lang="en-US" altLang="en-US" sz="1000" dirty="0"/>
          </a:p>
          <a:p>
            <a:pPr eaLnBrk="1" hangingPunct="1">
              <a:buFont typeface="Calibri" panose="020F0502020204030204" pitchFamily="34" charset="0"/>
              <a:buAutoNum type="alphaLcPeriod"/>
            </a:pPr>
            <a:r>
              <a:rPr lang="en-US" altLang="en-US" sz="2200" b="1" dirty="0"/>
              <a:t> Animals</a:t>
            </a:r>
          </a:p>
          <a:p>
            <a:pPr lvl="1" eaLnBrk="1" hangingPunct="1">
              <a:buFont typeface="Calibri" panose="020F0502020204030204" pitchFamily="34" charset="0"/>
              <a:buAutoNum type="alphaLcPeriod"/>
            </a:pPr>
            <a:r>
              <a:rPr lang="en-US" altLang="en-US" sz="1800" b="1" dirty="0">
                <a:solidFill>
                  <a:schemeClr val="tx2"/>
                </a:solidFill>
              </a:rPr>
              <a:t>Appendix M</a:t>
            </a:r>
            <a:r>
              <a:rPr lang="en-US" altLang="en-US" sz="1800" dirty="0"/>
              <a:t> describes the containment and facility requirements for recombinant/synthetic nucleic acid work involving animals housed outside of standard animal containment.  Typically, this involves using a “room” as the primary containment unit, rather than a cage or isolator.  Commonly, these requirements are used for large/farm animals, but can apply to any animal.</a:t>
            </a:r>
          </a:p>
          <a:p>
            <a:pPr lvl="1" eaLnBrk="1" hangingPunct="1">
              <a:buFont typeface="Calibri" panose="020F0502020204030204" pitchFamily="34" charset="0"/>
              <a:buAutoNum type="alphaLcPeriod"/>
            </a:pPr>
            <a:r>
              <a:rPr lang="en-US" altLang="en-US" sz="1800" dirty="0"/>
              <a:t>This work is designated as BL-(1-4)-N</a:t>
            </a:r>
            <a:endParaRPr lang="en-US" alt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D3D8F-7CDC-EA49-8159-F7DE9F7F3436}"/>
              </a:ext>
            </a:extLst>
          </p:cNvPr>
          <p:cNvSpPr>
            <a:spLocks noGrp="1"/>
          </p:cNvSpPr>
          <p:nvPr>
            <p:ph type="title"/>
          </p:nvPr>
        </p:nvSpPr>
        <p:spPr>
          <a:xfrm>
            <a:off x="0" y="-55563"/>
            <a:ext cx="9144000" cy="838201"/>
          </a:xfrm>
        </p:spPr>
        <p:txBody>
          <a:bodyPr>
            <a:normAutofit/>
          </a:bodyPr>
          <a:lstStyle/>
          <a:p>
            <a:pPr eaLnBrk="1" hangingPunct="1"/>
            <a:r>
              <a:rPr lang="en-US" altLang="en-US" b="1">
                <a:solidFill>
                  <a:srgbClr val="632523"/>
                </a:solidFill>
                <a:ea typeface="ＭＳ Ｐゴシック" panose="020B0600070205080204" pitchFamily="34" charset="-128"/>
              </a:rPr>
              <a:t>Safety Considerations – Risk Groups</a:t>
            </a:r>
          </a:p>
        </p:txBody>
      </p:sp>
      <p:graphicFrame>
        <p:nvGraphicFramePr>
          <p:cNvPr id="7" name="Table 6">
            <a:extLst>
              <a:ext uri="{FF2B5EF4-FFF2-40B4-BE49-F238E27FC236}">
                <a16:creationId xmlns:a16="http://schemas.microsoft.com/office/drawing/2014/main" id="{3AFAC234-0EC8-7848-A9FC-8AF0EA049CB7}"/>
              </a:ext>
            </a:extLst>
          </p:cNvPr>
          <p:cNvGraphicFramePr>
            <a:graphicFrameLocks noGrp="1"/>
          </p:cNvGraphicFramePr>
          <p:nvPr>
            <p:extLst>
              <p:ext uri="{D42A27DB-BD31-4B8C-83A1-F6EECF244321}">
                <p14:modId xmlns:p14="http://schemas.microsoft.com/office/powerpoint/2010/main" val="3788118086"/>
              </p:ext>
            </p:extLst>
          </p:nvPr>
        </p:nvGraphicFramePr>
        <p:xfrm>
          <a:off x="0" y="1295400"/>
          <a:ext cx="9144000" cy="5105400"/>
        </p:xfrm>
        <a:graphic>
          <a:graphicData uri="http://schemas.openxmlformats.org/drawingml/2006/table">
            <a:tbl>
              <a:tblPr/>
              <a:tblGrid>
                <a:gridCol w="812800">
                  <a:extLst>
                    <a:ext uri="{9D8B030D-6E8A-4147-A177-3AD203B41FA5}">
                      <a16:colId xmlns:a16="http://schemas.microsoft.com/office/drawing/2014/main" val="20000"/>
                    </a:ext>
                  </a:extLst>
                </a:gridCol>
                <a:gridCol w="65024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558165">
                <a:tc>
                  <a:txBody>
                    <a:bodyPr/>
                    <a:lstStyle/>
                    <a:p>
                      <a:pPr algn="ctr" fontAlgn="b"/>
                      <a:r>
                        <a:rPr lang="en-US" sz="1800" b="0" i="0" u="none" strike="noStrike" dirty="0">
                          <a:solidFill>
                            <a:srgbClr val="000000"/>
                          </a:solidFill>
                          <a:latin typeface="Calibri"/>
                        </a:rPr>
                        <a:t>Risk Group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latin typeface="Calibri"/>
                        </a:rPr>
                        <a:t>Definition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en-US" sz="1800" b="0" i="0" u="none" strike="noStrike" dirty="0">
                          <a:solidFill>
                            <a:srgbClr val="000000"/>
                          </a:solidFill>
                          <a:latin typeface="Calibri"/>
                        </a:rPr>
                        <a:t>Examples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58165">
                <a:tc>
                  <a:txBody>
                    <a:bodyPr/>
                    <a:lstStyle/>
                    <a:p>
                      <a:pPr algn="ctr" fontAlgn="ctr"/>
                      <a:r>
                        <a:rPr lang="en-US" sz="1800" b="0" i="0" u="none" strike="noStrike" dirty="0">
                          <a:solidFill>
                            <a:srgbClr val="000000"/>
                          </a:solidFill>
                          <a:latin typeface="Arial"/>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800" b="0" i="0" u="none" strike="noStrike" dirty="0">
                          <a:solidFill>
                            <a:srgbClr val="000000"/>
                          </a:solidFill>
                          <a:latin typeface="Arial"/>
                        </a:rPr>
                        <a:t>Agents that are not associated with disease in healthy adult humans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800" b="0" i="1" u="none" strike="noStrike" dirty="0">
                          <a:solidFill>
                            <a:srgbClr val="000000"/>
                          </a:solidFill>
                          <a:latin typeface="Arial"/>
                        </a:rPr>
                        <a:t>Bacillus</a:t>
                      </a:r>
                      <a:r>
                        <a:rPr lang="en-US" sz="1800" b="0" i="1" u="none" strike="noStrike" baseline="0" dirty="0">
                          <a:solidFill>
                            <a:srgbClr val="000000"/>
                          </a:solidFill>
                          <a:latin typeface="Arial"/>
                        </a:rPr>
                        <a:t> subtilis</a:t>
                      </a:r>
                      <a:endParaRPr lang="en-US" sz="1800" b="0" i="1" u="none" strike="noStrike" dirty="0">
                        <a:solidFill>
                          <a:srgbClr val="000000"/>
                        </a:solidFill>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048002">
                <a:tc>
                  <a:txBody>
                    <a:bodyPr/>
                    <a:lstStyle/>
                    <a:p>
                      <a:pPr algn="ctr" fontAlgn="ctr"/>
                      <a:r>
                        <a:rPr lang="en-US" sz="1800" b="0" i="0" u="none" strike="noStrike" dirty="0">
                          <a:solidFill>
                            <a:srgbClr val="000000"/>
                          </a:solidFill>
                          <a:latin typeface="Arial"/>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800" b="0" i="0" u="none" strike="noStrike" dirty="0">
                          <a:solidFill>
                            <a:srgbClr val="000000"/>
                          </a:solidFill>
                          <a:latin typeface="Arial"/>
                        </a:rPr>
                        <a:t>Agents that are associated with human disease which is rarely serious and for which preventive or therapeutic interventions are </a:t>
                      </a:r>
                      <a:r>
                        <a:rPr lang="en-US" sz="1800" b="1" i="1" u="none" strike="noStrike" dirty="0">
                          <a:solidFill>
                            <a:srgbClr val="000000"/>
                          </a:solidFill>
                          <a:latin typeface="Arial"/>
                        </a:rPr>
                        <a:t>often</a:t>
                      </a:r>
                      <a:r>
                        <a:rPr lang="en-US" sz="1800" b="0" i="0" u="none" strike="noStrike" dirty="0">
                          <a:solidFill>
                            <a:srgbClr val="000000"/>
                          </a:solidFill>
                          <a:latin typeface="Arial"/>
                        </a:rPr>
                        <a:t> available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800" b="0" i="1" u="none" strike="noStrike" baseline="0" dirty="0">
                          <a:solidFill>
                            <a:srgbClr val="000000"/>
                          </a:solidFill>
                          <a:latin typeface="Arial"/>
                        </a:rPr>
                        <a:t>Salmonella</a:t>
                      </a:r>
                      <a:endParaRPr lang="en-US" sz="1800" b="0" i="1" u="none" strike="noStrike" dirty="0">
                        <a:solidFill>
                          <a:srgbClr val="000000"/>
                        </a:solidFill>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417068">
                <a:tc>
                  <a:txBody>
                    <a:bodyPr/>
                    <a:lstStyle/>
                    <a:p>
                      <a:pPr algn="ctr" fontAlgn="ctr"/>
                      <a:r>
                        <a:rPr lang="en-US" sz="1800" b="0" i="0" u="none" strike="noStrike" dirty="0">
                          <a:solidFill>
                            <a:srgbClr val="000000"/>
                          </a:solidFill>
                          <a:latin typeface="Arial"/>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800" b="0" i="0" u="none" strike="noStrike" dirty="0">
                          <a:solidFill>
                            <a:srgbClr val="000000"/>
                          </a:solidFill>
                          <a:latin typeface="Arial"/>
                        </a:rPr>
                        <a:t>Agents that are associated with serious or lethal human disease for which preventive or therapeutic interventions </a:t>
                      </a:r>
                      <a:r>
                        <a:rPr lang="en-US" sz="1800" b="1" i="1" u="none" strike="noStrike" dirty="0">
                          <a:solidFill>
                            <a:srgbClr val="000000"/>
                          </a:solidFill>
                          <a:latin typeface="Arial"/>
                        </a:rPr>
                        <a:t>may</a:t>
                      </a:r>
                      <a:r>
                        <a:rPr lang="en-US" sz="1800" b="0" i="1" u="none" strike="noStrike" dirty="0">
                          <a:solidFill>
                            <a:srgbClr val="000000"/>
                          </a:solidFill>
                          <a:latin typeface="Arial"/>
                        </a:rPr>
                        <a:t> be</a:t>
                      </a:r>
                      <a:r>
                        <a:rPr lang="en-US" sz="1800" b="0" i="0" u="none" strike="noStrike" dirty="0">
                          <a:solidFill>
                            <a:srgbClr val="000000"/>
                          </a:solidFill>
                          <a:latin typeface="Arial"/>
                        </a:rPr>
                        <a:t> available (high individual risk but low community risk)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t"/>
                      <a:r>
                        <a:rPr lang="en-US" sz="1800" b="0" i="0" u="none" strike="noStrike" dirty="0">
                          <a:solidFill>
                            <a:srgbClr val="000000"/>
                          </a:solidFill>
                          <a:latin typeface="Arial"/>
                        </a:rPr>
                        <a:t>Prions, </a:t>
                      </a:r>
                    </a:p>
                    <a:p>
                      <a:pPr algn="ctr" fontAlgn="t"/>
                      <a:r>
                        <a:rPr lang="en-US" sz="1800" b="0" i="0" u="none" strike="noStrike" dirty="0">
                          <a:solidFill>
                            <a:srgbClr val="000000"/>
                          </a:solidFill>
                          <a:latin typeface="Arial"/>
                        </a:rPr>
                        <a:t>HIV types</a:t>
                      </a:r>
                      <a:r>
                        <a:rPr lang="en-US" sz="1800" b="0" i="0" u="none" strike="noStrike" baseline="0" dirty="0">
                          <a:solidFill>
                            <a:srgbClr val="000000"/>
                          </a:solidFill>
                          <a:latin typeface="Arial"/>
                        </a:rPr>
                        <a:t> 1 and 2</a:t>
                      </a:r>
                      <a:endParaRPr lang="en-US" sz="1800" b="0" i="0" u="none" strike="noStrike" dirty="0">
                        <a:solidFill>
                          <a:srgbClr val="000000"/>
                        </a:solidFill>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524000">
                <a:tc>
                  <a:txBody>
                    <a:bodyPr/>
                    <a:lstStyle/>
                    <a:p>
                      <a:pPr algn="ctr" fontAlgn="ctr"/>
                      <a:r>
                        <a:rPr lang="en-US" sz="1800" b="0" i="0" u="none" strike="noStrike" dirty="0">
                          <a:solidFill>
                            <a:srgbClr val="000000"/>
                          </a:solidFill>
                          <a:latin typeface="Arial"/>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t"/>
                      <a:r>
                        <a:rPr lang="en-US" sz="1800" b="0" i="0" u="none" strike="noStrike" dirty="0">
                          <a:solidFill>
                            <a:srgbClr val="000000"/>
                          </a:solidFill>
                          <a:latin typeface="Arial"/>
                        </a:rPr>
                        <a:t>Agents that are likely to cause serious or lethal human disease for which preventive or therapeutic interventions are </a:t>
                      </a:r>
                      <a:r>
                        <a:rPr lang="en-US" sz="1800" b="1" i="1" u="none" strike="noStrike" dirty="0">
                          <a:solidFill>
                            <a:srgbClr val="000000"/>
                          </a:solidFill>
                          <a:latin typeface="Arial"/>
                        </a:rPr>
                        <a:t>not usually</a:t>
                      </a:r>
                      <a:r>
                        <a:rPr lang="en-US" sz="1800" b="0" i="0" u="none" strike="noStrike" dirty="0">
                          <a:solidFill>
                            <a:srgbClr val="000000"/>
                          </a:solidFill>
                          <a:latin typeface="Arial"/>
                        </a:rPr>
                        <a:t> available (high individual risk and high community risk)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tc>
                  <a:txBody>
                    <a:bodyPr/>
                    <a:lstStyle/>
                    <a:p>
                      <a:pPr algn="ctr" fontAlgn="t"/>
                      <a:r>
                        <a:rPr lang="en-US" sz="1800" b="0" i="0" u="none" strike="noStrike" dirty="0">
                          <a:solidFill>
                            <a:srgbClr val="000000"/>
                          </a:solidFill>
                          <a:latin typeface="Arial"/>
                        </a:rPr>
                        <a:t>Lassa virus,</a:t>
                      </a:r>
                      <a:r>
                        <a:rPr lang="en-US" sz="1800" b="0" i="0" u="none" strike="noStrike" baseline="0" dirty="0">
                          <a:solidFill>
                            <a:srgbClr val="000000"/>
                          </a:solidFill>
                          <a:latin typeface="Arial"/>
                        </a:rPr>
                        <a:t> Ebola virus; </a:t>
                      </a:r>
                      <a:r>
                        <a:rPr lang="en-US" sz="1800" b="1" i="0" u="sng" strike="noStrike" baseline="0" dirty="0">
                          <a:solidFill>
                            <a:srgbClr val="000000"/>
                          </a:solidFill>
                          <a:latin typeface="Arial"/>
                        </a:rPr>
                        <a:t>NOT</a:t>
                      </a:r>
                      <a:r>
                        <a:rPr lang="en-US" sz="1800" b="1" i="0" u="none" strike="noStrike" baseline="0" dirty="0">
                          <a:solidFill>
                            <a:srgbClr val="000000"/>
                          </a:solidFill>
                          <a:latin typeface="Arial"/>
                        </a:rPr>
                        <a:t> permitted at Virginia Tech</a:t>
                      </a:r>
                      <a:endParaRPr lang="en-US" sz="1800" b="1" i="0" u="none" strike="noStrike" dirty="0">
                        <a:solidFill>
                          <a:srgbClr val="000000"/>
                        </a:solidFill>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5ED74-3F6D-2440-9416-EB846912AA3C}"/>
              </a:ext>
            </a:extLst>
          </p:cNvPr>
          <p:cNvSpPr>
            <a:spLocks noGrp="1"/>
          </p:cNvSpPr>
          <p:nvPr>
            <p:ph type="title"/>
          </p:nvPr>
        </p:nvSpPr>
        <p:spPr>
          <a:xfrm>
            <a:off x="0" y="0"/>
            <a:ext cx="9144000" cy="685800"/>
          </a:xfrm>
        </p:spPr>
        <p:txBody>
          <a:bodyPr rtlCol="0">
            <a:noAutofit/>
          </a:bodyPr>
          <a:lstStyle/>
          <a:p>
            <a:pPr eaLnBrk="1" fontAlgn="auto" hangingPunct="1">
              <a:spcAft>
                <a:spcPts val="0"/>
              </a:spcAft>
              <a:defRPr/>
            </a:pPr>
            <a:r>
              <a:rPr lang="en-US" b="1" dirty="0">
                <a:solidFill>
                  <a:schemeClr val="accent2">
                    <a:lumMod val="50000"/>
                  </a:schemeClr>
                </a:solidFill>
                <a:ea typeface="+mj-ea"/>
                <a:cs typeface="+mj-cs"/>
              </a:rPr>
              <a:t>NIH Guidelines Experiments</a:t>
            </a:r>
          </a:p>
        </p:txBody>
      </p:sp>
      <p:sp>
        <p:nvSpPr>
          <p:cNvPr id="9" name="TextBox 8">
            <a:extLst>
              <a:ext uri="{FF2B5EF4-FFF2-40B4-BE49-F238E27FC236}">
                <a16:creationId xmlns:a16="http://schemas.microsoft.com/office/drawing/2014/main" id="{E4350F25-983A-A445-A4ED-8C8D0B4CCF71}"/>
              </a:ext>
            </a:extLst>
          </p:cNvPr>
          <p:cNvSpPr txBox="1"/>
          <p:nvPr/>
        </p:nvSpPr>
        <p:spPr>
          <a:xfrm>
            <a:off x="0" y="838200"/>
            <a:ext cx="9144000" cy="4862870"/>
          </a:xfrm>
          <a:prstGeom prst="rect">
            <a:avLst/>
          </a:prstGeom>
          <a:noFill/>
        </p:spPr>
        <p:txBody>
          <a:bodyPr>
            <a:spAutoFit/>
          </a:bodyPr>
          <a:lstStyle/>
          <a:p>
            <a:pPr fontAlgn="auto">
              <a:spcBef>
                <a:spcPts val="0"/>
              </a:spcBef>
              <a:spcAft>
                <a:spcPts val="0"/>
              </a:spcAft>
              <a:buFont typeface="Wingdings" pitchFamily="2" charset="2"/>
              <a:buChar char="§"/>
              <a:defRPr/>
            </a:pPr>
            <a:r>
              <a:rPr lang="en-US" sz="2400" dirty="0">
                <a:latin typeface="+mn-lt"/>
                <a:ea typeface="+mn-ea"/>
              </a:rPr>
              <a:t>  </a:t>
            </a:r>
            <a:r>
              <a:rPr lang="en-US" sz="2200" dirty="0">
                <a:latin typeface="+mn-lt"/>
                <a:ea typeface="+mn-ea"/>
              </a:rPr>
              <a:t>The NIH recognizes 6 </a:t>
            </a:r>
            <a:r>
              <a:rPr lang="en-US" sz="2200" dirty="0" err="1">
                <a:latin typeface="+mn-lt"/>
                <a:ea typeface="+mn-ea"/>
              </a:rPr>
              <a:t>rsNA</a:t>
            </a:r>
            <a:r>
              <a:rPr lang="en-US" sz="2200" dirty="0">
                <a:latin typeface="+mn-lt"/>
                <a:ea typeface="+mn-ea"/>
              </a:rPr>
              <a:t> review sections/categories:</a:t>
            </a:r>
          </a:p>
          <a:p>
            <a:pPr marL="1371600" lvl="2" indent="-457200" fontAlgn="auto">
              <a:spcBef>
                <a:spcPts val="0"/>
              </a:spcBef>
              <a:spcAft>
                <a:spcPts val="0"/>
              </a:spcAft>
              <a:buFont typeface="+mj-lt"/>
              <a:buAutoNum type="arabicPeriod"/>
              <a:defRPr/>
            </a:pPr>
            <a:r>
              <a:rPr lang="en-US" sz="2200" dirty="0">
                <a:latin typeface="+mn-lt"/>
                <a:ea typeface="+mn-ea"/>
              </a:rPr>
              <a:t>Experiments requiring NIH Director and IBC approval prior to initiation.</a:t>
            </a:r>
          </a:p>
          <a:p>
            <a:pPr marL="1371600" lvl="2" indent="-457200" fontAlgn="auto">
              <a:spcBef>
                <a:spcPts val="0"/>
              </a:spcBef>
              <a:spcAft>
                <a:spcPts val="0"/>
              </a:spcAft>
              <a:buFont typeface="+mj-lt"/>
              <a:buAutoNum type="arabicPeriod"/>
              <a:defRPr/>
            </a:pPr>
            <a:r>
              <a:rPr lang="en-US" sz="2200" dirty="0">
                <a:latin typeface="+mn-lt"/>
                <a:ea typeface="+mn-ea"/>
              </a:rPr>
              <a:t>Experiments requiring IBC and NIH Office of Science Policy approval prior to initiation.</a:t>
            </a:r>
          </a:p>
          <a:p>
            <a:pPr marL="1371600" lvl="2" indent="-457200" fontAlgn="auto">
              <a:spcBef>
                <a:spcPts val="0"/>
              </a:spcBef>
              <a:spcAft>
                <a:spcPts val="0"/>
              </a:spcAft>
              <a:buFont typeface="+mj-lt"/>
              <a:buAutoNum type="arabicPeriod"/>
              <a:defRPr/>
            </a:pPr>
            <a:r>
              <a:rPr lang="en-US" sz="2200" dirty="0">
                <a:latin typeface="+mn-lt"/>
                <a:ea typeface="+mn-ea"/>
              </a:rPr>
              <a:t>Experiments requiring IBC and Virginia Tech Institutional Review Board (IRB) approval prior to participant enrollment.</a:t>
            </a:r>
          </a:p>
          <a:p>
            <a:pPr marL="1371600" lvl="2" indent="-457200" fontAlgn="auto">
              <a:spcBef>
                <a:spcPts val="0"/>
              </a:spcBef>
              <a:spcAft>
                <a:spcPts val="0"/>
              </a:spcAft>
              <a:buFont typeface="+mj-lt"/>
              <a:buAutoNum type="arabicPeriod"/>
              <a:defRPr/>
            </a:pPr>
            <a:r>
              <a:rPr lang="en-US" sz="2200" dirty="0">
                <a:latin typeface="+mn-lt"/>
                <a:ea typeface="+mn-ea"/>
              </a:rPr>
              <a:t>Experiments requiring IBC approval prior to initiation.</a:t>
            </a:r>
          </a:p>
          <a:p>
            <a:pPr marL="1371600" lvl="2" indent="-457200" fontAlgn="auto">
              <a:spcBef>
                <a:spcPts val="0"/>
              </a:spcBef>
              <a:spcAft>
                <a:spcPts val="0"/>
              </a:spcAft>
              <a:buFont typeface="+mj-lt"/>
              <a:buAutoNum type="arabicPeriod"/>
              <a:defRPr/>
            </a:pPr>
            <a:r>
              <a:rPr lang="en-US" sz="2200" dirty="0">
                <a:latin typeface="+mn-lt"/>
                <a:ea typeface="+mn-ea"/>
              </a:rPr>
              <a:t>Experiments requiring IBC notice at initiation.</a:t>
            </a:r>
          </a:p>
          <a:p>
            <a:pPr marL="1371600" lvl="2" indent="-457200" fontAlgn="auto">
              <a:spcBef>
                <a:spcPts val="0"/>
              </a:spcBef>
              <a:spcAft>
                <a:spcPts val="0"/>
              </a:spcAft>
              <a:buFont typeface="+mj-lt"/>
              <a:buAutoNum type="arabicPeriod"/>
              <a:defRPr/>
            </a:pPr>
            <a:r>
              <a:rPr lang="en-US" sz="2200" dirty="0">
                <a:latin typeface="+mn-lt"/>
                <a:ea typeface="+mn-ea"/>
              </a:rPr>
              <a:t>Experiments exempt from the NIH Guidelines.</a:t>
            </a:r>
          </a:p>
          <a:p>
            <a:pPr marL="1371600" lvl="2" indent="-457200" fontAlgn="auto">
              <a:spcBef>
                <a:spcPts val="0"/>
              </a:spcBef>
              <a:spcAft>
                <a:spcPts val="0"/>
              </a:spcAft>
              <a:defRPr/>
            </a:pPr>
            <a:endParaRPr lang="en-US" sz="2200" dirty="0">
              <a:latin typeface="+mn-lt"/>
              <a:ea typeface="+mn-ea"/>
            </a:endParaRPr>
          </a:p>
          <a:p>
            <a:pPr marL="457200" indent="-457200" fontAlgn="auto">
              <a:spcBef>
                <a:spcPts val="0"/>
              </a:spcBef>
              <a:spcAft>
                <a:spcPts val="0"/>
              </a:spcAft>
              <a:buFont typeface="Wingdings" pitchFamily="2" charset="2"/>
              <a:buChar char="§"/>
              <a:defRPr/>
            </a:pPr>
            <a:r>
              <a:rPr lang="en-US" sz="2200" dirty="0">
                <a:latin typeface="+mn-lt"/>
                <a:ea typeface="+mn-ea"/>
              </a:rPr>
              <a:t>Virginia Tech requires that </a:t>
            </a:r>
            <a:r>
              <a:rPr lang="en-US" sz="2200" u="sng" dirty="0">
                <a:latin typeface="+mn-lt"/>
                <a:ea typeface="+mn-ea"/>
              </a:rPr>
              <a:t>all</a:t>
            </a:r>
            <a:r>
              <a:rPr lang="en-US" sz="2200" dirty="0">
                <a:latin typeface="+mn-lt"/>
                <a:ea typeface="+mn-ea"/>
              </a:rPr>
              <a:t> research involving recombinant and/or synthetic nucleic acids is registered with the Virginia Tech IBC, regardless of the NIH review category.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4">
            <a:extLst>
              <a:ext uri="{FF2B5EF4-FFF2-40B4-BE49-F238E27FC236}">
                <a16:creationId xmlns:a16="http://schemas.microsoft.com/office/drawing/2014/main" id="{708AC9AC-D7E9-2C4F-A0CF-8DA29089258B}"/>
              </a:ext>
            </a:extLst>
          </p:cNvPr>
          <p:cNvSpPr txBox="1">
            <a:spLocks noChangeArrowheads="1"/>
          </p:cNvSpPr>
          <p:nvPr/>
        </p:nvSpPr>
        <p:spPr bwMode="auto">
          <a:xfrm>
            <a:off x="0" y="0"/>
            <a:ext cx="9144000" cy="4616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defRPr sz="2400">
                <a:solidFill>
                  <a:schemeClr val="tx1"/>
                </a:solidFill>
                <a:latin typeface="Calibri" panose="020F0502020204030204" pitchFamily="34" charset="0"/>
                <a:ea typeface="ＭＳ Ｐゴシック" panose="020B0600070205080204" pitchFamily="34" charset="-128"/>
              </a:defRPr>
            </a:lvl2pPr>
            <a:lvl3pPr marL="1143000" indent="-228600" eaLnBrk="0" hangingPunct="0">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defRPr sz="2400">
                <a:solidFill>
                  <a:schemeClr val="tx1"/>
                </a:solidFill>
                <a:latin typeface="Calibri" panose="020F0502020204030204" pitchFamily="34" charset="0"/>
                <a:ea typeface="ＭＳ Ｐゴシック" panose="020B0600070205080204" pitchFamily="34" charset="-128"/>
              </a:defRPr>
            </a:lvl4pPr>
            <a:lvl5pPr marL="2057400" indent="-228600" eaLnBrk="0" hangingPunct="0">
              <a:defRPr sz="24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ＭＳ Ｐゴシック" panose="020B0600070205080204" pitchFamily="34" charset="-128"/>
              </a:defRPr>
            </a:lvl9pPr>
          </a:lstStyle>
          <a:p>
            <a:pPr algn="ctr" eaLnBrk="1" hangingPunct="1"/>
            <a:endParaRPr lang="en-US" altLang="en-US" b="1" u="sng" dirty="0"/>
          </a:p>
          <a:p>
            <a:pPr algn="ctr" eaLnBrk="1" hangingPunct="1"/>
            <a:r>
              <a:rPr lang="en-US" altLang="en-US" b="1" u="sng" dirty="0">
                <a:solidFill>
                  <a:schemeClr val="tx2"/>
                </a:solidFill>
              </a:rPr>
              <a:t>Section III-A </a:t>
            </a:r>
          </a:p>
          <a:p>
            <a:pPr algn="ctr" eaLnBrk="1" hangingPunct="1"/>
            <a:endParaRPr lang="en-US" altLang="en-US" b="1" dirty="0"/>
          </a:p>
          <a:p>
            <a:pPr eaLnBrk="1" hangingPunct="1">
              <a:buFont typeface="Wingdings" pitchFamily="2" charset="2"/>
              <a:buChar char="§"/>
            </a:pPr>
            <a:r>
              <a:rPr lang="en-US" altLang="en-US" b="1" dirty="0"/>
              <a:t>  </a:t>
            </a:r>
            <a:r>
              <a:rPr lang="en-US" altLang="en-US" sz="2200" dirty="0"/>
              <a:t>Experiments, considered to be Major Actions, that require NIH Director approval and Virginia Tech IBC approval.</a:t>
            </a:r>
          </a:p>
          <a:p>
            <a:pPr eaLnBrk="1" hangingPunct="1">
              <a:buFont typeface="Wingdings" pitchFamily="2" charset="2"/>
              <a:buChar char="§"/>
            </a:pPr>
            <a:endParaRPr lang="en-US" altLang="en-US" sz="2200" dirty="0"/>
          </a:p>
          <a:p>
            <a:pPr eaLnBrk="1" hangingPunct="1">
              <a:buFont typeface="Wingdings" pitchFamily="2" charset="2"/>
              <a:buChar char="§"/>
            </a:pPr>
            <a:r>
              <a:rPr lang="en-US" altLang="en-US" sz="2200" dirty="0"/>
              <a:t>  Experiments involving the deliberate transfer of a drug resistance trait to microorganisms that are not known to acquire the trait naturally, if such acquisition could compromise the ability to control disease agents in humans, veterinary medicine, or agriculture.</a:t>
            </a:r>
          </a:p>
          <a:p>
            <a:pPr eaLnBrk="1" hangingPunct="1"/>
            <a:endParaRPr lang="en-US" altLang="en-US" sz="2200" dirty="0"/>
          </a:p>
          <a:p>
            <a:pPr eaLnBrk="1" hangingPunct="1">
              <a:buFont typeface="Wingdings" pitchFamily="2" charset="2"/>
              <a:buChar char="§"/>
            </a:pPr>
            <a:endParaRPr lang="en-US" altLang="en-US" sz="2200" b="1" dirty="0"/>
          </a:p>
          <a:p>
            <a:pPr eaLnBrk="1" hangingPunct="1">
              <a:buFont typeface="Wingdings" pitchFamily="2" charset="2"/>
              <a:buChar char="§"/>
            </a:pPr>
            <a:endParaRPr lang="en-US" altLang="en-US" sz="22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2225</TotalTime>
  <Words>2589</Words>
  <Application>Microsoft Office PowerPoint</Application>
  <PresentationFormat>On-screen Show (4:3)</PresentationFormat>
  <Paragraphs>207</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ＭＳ Ｐゴシック</vt:lpstr>
      <vt:lpstr>Arial</vt:lpstr>
      <vt:lpstr>Calibri</vt:lpstr>
      <vt:lpstr>Wingdings</vt:lpstr>
      <vt:lpstr>Office Theme</vt:lpstr>
      <vt:lpstr>Overview of the NIH Guidelines  and Virginia Tech  Institutional Biosafety Committee  (IBC)</vt:lpstr>
      <vt:lpstr>Institutional Biosafety Committee</vt:lpstr>
      <vt:lpstr>NIH Guidelines – what are they?</vt:lpstr>
      <vt:lpstr>NIH Guidelines – Who is affected?</vt:lpstr>
      <vt:lpstr>Safety Considerations</vt:lpstr>
      <vt:lpstr>Safety Considerations, continued</vt:lpstr>
      <vt:lpstr>Safety Considerations – Risk Groups</vt:lpstr>
      <vt:lpstr>NIH Guidelines Experiments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Virginia Tech IBC</vt:lpstr>
      <vt:lpstr>References</vt:lpstr>
      <vt:lpstr>Quiz</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Regina</dc:creator>
  <cp:lastModifiedBy>Regina Allen</cp:lastModifiedBy>
  <cp:revision>166</cp:revision>
  <dcterms:created xsi:type="dcterms:W3CDTF">2012-06-10T19:45:21Z</dcterms:created>
  <dcterms:modified xsi:type="dcterms:W3CDTF">2020-09-03T18:13:35Z</dcterms:modified>
</cp:coreProperties>
</file>