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>
        <p:scale>
          <a:sx n="100" d="100"/>
          <a:sy n="100" d="100"/>
        </p:scale>
        <p:origin x="3224" y="-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1AC24-26F0-6543-856C-F76D0859C0FA}" type="datetimeFigureOut">
              <a:rPr lang="en-US" smtClean="0"/>
              <a:t>6/5/17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32D3A-F5A3-DD45-997A-E1AA1CCBC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656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C8938-D519-E640-BE7E-F1C08670DCF1}" type="datetimeFigureOut">
              <a:rPr lang="en-US" smtClean="0"/>
              <a:t>6/5/17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E7BDC-6343-BA45-9D00-A98052843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76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8242DF-C640-6348-9E03-957E58DDE34A}" type="datetimeFigureOut">
              <a:rPr lang="en-US" altLang="x-none"/>
              <a:pPr/>
              <a:t>6/5/17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56C5B-2AE9-E640-B052-21AAA2C1D0B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7749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3CD6F8-9B90-B146-A43A-B8941ED3F42F}" type="datetimeFigureOut">
              <a:rPr lang="en-US" altLang="x-none"/>
              <a:pPr/>
              <a:t>6/5/17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E2901-0412-3548-A9FE-B0B08C8F040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9858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58CB87-7BF9-3C41-82F7-389EE202BCEB}" type="datetimeFigureOut">
              <a:rPr lang="en-US" altLang="x-none"/>
              <a:pPr/>
              <a:t>6/5/17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8E922-5C19-E94A-BD48-32EC7C9167F3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659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9DE6-B4D5-D44A-A313-D67F05D72FA9}" type="datetimeFigureOut">
              <a:rPr lang="en-US" altLang="x-none"/>
              <a:pPr/>
              <a:t>6/5/17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DA460-185C-314F-A4FE-9C632F5DCE63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02925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68C769-074A-7E4D-B54C-E56D3FC7B7A0}" type="datetimeFigureOut">
              <a:rPr lang="en-US" altLang="x-none"/>
              <a:pPr/>
              <a:t>6/5/17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0489B8-9243-5745-BA6D-2CCB953097AE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1748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782D6A-AFB7-564D-8BF5-0E1C6DD223AF}" type="datetimeFigureOut">
              <a:rPr lang="en-US" altLang="x-none"/>
              <a:pPr/>
              <a:t>6/5/17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E9D41-D86D-D947-A66B-51DA1F72FE1D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52043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C4207C-5941-F74A-A41F-3D0EF9F407EB}" type="datetimeFigureOut">
              <a:rPr lang="en-US" altLang="x-none"/>
              <a:pPr/>
              <a:t>6/5/17</a:t>
            </a:fld>
            <a:endParaRPr lang="en-US" alt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0804B-DBBA-C74A-A00A-CC381A5212AE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6970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FD40CA-19C5-3B45-870B-95D06CE2D2A7}" type="datetimeFigureOut">
              <a:rPr lang="en-US" altLang="x-none"/>
              <a:pPr/>
              <a:t>6/5/17</a:t>
            </a:fld>
            <a:endParaRPr lang="en-US" alt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792F63-8B1A-D641-AF31-A10EE447DA6C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20771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F8B37A-BA52-864F-8864-68B6A4323F81}" type="datetimeFigureOut">
              <a:rPr lang="en-US" altLang="x-none"/>
              <a:pPr/>
              <a:t>6/5/17</a:t>
            </a:fld>
            <a:endParaRPr lang="en-US" alt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A0E03-31D8-014E-A5F3-16CD5D8400C3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1000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ABBA18-0351-C949-8ADA-9235284C8ABC}" type="datetimeFigureOut">
              <a:rPr lang="en-US" altLang="x-none"/>
              <a:pPr/>
              <a:t>6/5/17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CC0CF-71B4-BF43-8876-2555568C167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67049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109A9C-F2C9-2245-8193-365F451ABFE3}" type="datetimeFigureOut">
              <a:rPr lang="en-US" altLang="x-none"/>
              <a:pPr/>
              <a:t>6/5/17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160D8-501A-B942-ADC5-1CCD5A947B30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2938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9CCFD6EA-BB74-A943-A5B2-5F58C5F8D2C0}" type="datetimeFigureOut">
              <a:rPr lang="en-US" altLang="x-none"/>
              <a:pPr/>
              <a:t>6/5/17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5C294013-C0E0-3A41-B005-2B784B56AEAA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1808163" y="4778375"/>
            <a:ext cx="763587" cy="582613"/>
          </a:xfrm>
          <a:prstGeom prst="rect">
            <a:avLst/>
          </a:prstGeom>
          <a:solidFill>
            <a:srgbClr val="E46C0A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 sz="2000">
              <a:solidFill>
                <a:srgbClr val="FFFFFF"/>
              </a:solidFill>
              <a:latin typeface="Calibri" charset="0"/>
            </a:endParaRPr>
          </a:p>
        </p:txBody>
      </p:sp>
      <p:grpSp>
        <p:nvGrpSpPr>
          <p:cNvPr id="14369" name="Group 37"/>
          <p:cNvGrpSpPr>
            <a:grpSpLocks/>
          </p:cNvGrpSpPr>
          <p:nvPr/>
        </p:nvGrpSpPr>
        <p:grpSpPr bwMode="auto">
          <a:xfrm>
            <a:off x="5078413" y="7593013"/>
            <a:ext cx="763587" cy="536575"/>
            <a:chOff x="391567" y="2922383"/>
            <a:chExt cx="822960" cy="822960"/>
          </a:xfrm>
          <a:solidFill>
            <a:srgbClr val="E46C0A"/>
          </a:solidFill>
        </p:grpSpPr>
        <p:sp>
          <p:nvSpPr>
            <p:cNvPr id="2" name="Rectangle 38"/>
            <p:cNvSpPr/>
            <p:nvPr/>
          </p:nvSpPr>
          <p:spPr>
            <a:xfrm>
              <a:off x="391567" y="2922383"/>
              <a:ext cx="822960" cy="822960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 sz="20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371" name="TextBox 39"/>
            <p:cNvSpPr txBox="1">
              <a:spLocks noChangeArrowheads="1"/>
            </p:cNvSpPr>
            <p:nvPr/>
          </p:nvSpPr>
          <p:spPr bwMode="auto">
            <a:xfrm>
              <a:off x="456583" y="3024644"/>
              <a:ext cx="757944" cy="61366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00" dirty="0">
                  <a:ea typeface="+mn-ea"/>
                  <a:cs typeface="Arial" charset="0"/>
                </a:rPr>
                <a:t>BSL2</a:t>
              </a:r>
            </a:p>
            <a:p>
              <a:pPr>
                <a:defRPr/>
              </a:pPr>
              <a:r>
                <a:rPr lang="en-US" sz="1000" dirty="0">
                  <a:ea typeface="+mn-ea"/>
                  <a:cs typeface="Arial" charset="0"/>
                </a:rPr>
                <a:t>Cabinet</a:t>
              </a:r>
              <a:endParaRPr lang="en-US" sz="1000" dirty="0">
                <a:ea typeface="+mn-ea"/>
                <a:cs typeface="Arial" charset="0"/>
              </a:endParaRPr>
            </a:p>
          </p:txBody>
        </p:sp>
      </p:grpSp>
      <p:grpSp>
        <p:nvGrpSpPr>
          <p:cNvPr id="2051" name="Group 37"/>
          <p:cNvGrpSpPr>
            <a:grpSpLocks/>
          </p:cNvGrpSpPr>
          <p:nvPr/>
        </p:nvGrpSpPr>
        <p:grpSpPr bwMode="auto">
          <a:xfrm>
            <a:off x="5792788" y="4787900"/>
            <a:ext cx="722312" cy="582613"/>
            <a:chOff x="391567" y="2922383"/>
            <a:chExt cx="822960" cy="822960"/>
          </a:xfrm>
        </p:grpSpPr>
        <p:sp>
          <p:nvSpPr>
            <p:cNvPr id="3" name="Rectangle 38"/>
            <p:cNvSpPr>
              <a:spLocks noChangeArrowheads="1"/>
            </p:cNvSpPr>
            <p:nvPr/>
          </p:nvSpPr>
          <p:spPr bwMode="auto">
            <a:xfrm>
              <a:off x="391567" y="2922383"/>
              <a:ext cx="822960" cy="822960"/>
            </a:xfrm>
            <a:prstGeom prst="rect">
              <a:avLst/>
            </a:prstGeom>
            <a:solidFill>
              <a:srgbClr val="FCD5B5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0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122" name="TextBox 39"/>
            <p:cNvSpPr txBox="1">
              <a:spLocks noChangeArrowheads="1"/>
            </p:cNvSpPr>
            <p:nvPr/>
          </p:nvSpPr>
          <p:spPr bwMode="auto">
            <a:xfrm>
              <a:off x="456583" y="3025533"/>
              <a:ext cx="757944" cy="345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000"/>
                <a:t>Freezer</a:t>
              </a:r>
            </a:p>
          </p:txBody>
        </p:sp>
      </p:grpSp>
      <p:grpSp>
        <p:nvGrpSpPr>
          <p:cNvPr id="2052" name="Group 37"/>
          <p:cNvGrpSpPr>
            <a:grpSpLocks/>
          </p:cNvGrpSpPr>
          <p:nvPr/>
        </p:nvGrpSpPr>
        <p:grpSpPr bwMode="auto">
          <a:xfrm>
            <a:off x="5770563" y="1900238"/>
            <a:ext cx="642937" cy="474662"/>
            <a:chOff x="391567" y="2922383"/>
            <a:chExt cx="822960" cy="822960"/>
          </a:xfrm>
        </p:grpSpPr>
        <p:sp>
          <p:nvSpPr>
            <p:cNvPr id="4" name="Rectangle 38"/>
            <p:cNvSpPr>
              <a:spLocks noChangeArrowheads="1"/>
            </p:cNvSpPr>
            <p:nvPr/>
          </p:nvSpPr>
          <p:spPr bwMode="auto">
            <a:xfrm>
              <a:off x="391567" y="2922383"/>
              <a:ext cx="822960" cy="822960"/>
            </a:xfrm>
            <a:prstGeom prst="rect">
              <a:avLst/>
            </a:prstGeom>
            <a:solidFill>
              <a:srgbClr val="FCD5B5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0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120" name="TextBox 39"/>
            <p:cNvSpPr txBox="1">
              <a:spLocks noChangeArrowheads="1"/>
            </p:cNvSpPr>
            <p:nvPr/>
          </p:nvSpPr>
          <p:spPr bwMode="auto">
            <a:xfrm>
              <a:off x="456087" y="3024221"/>
              <a:ext cx="758440" cy="423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000"/>
                <a:t>Fridge</a:t>
              </a:r>
            </a:p>
          </p:txBody>
        </p:sp>
      </p:grpSp>
      <p:grpSp>
        <p:nvGrpSpPr>
          <p:cNvPr id="2053" name="Group 37"/>
          <p:cNvGrpSpPr>
            <a:grpSpLocks/>
          </p:cNvGrpSpPr>
          <p:nvPr/>
        </p:nvGrpSpPr>
        <p:grpSpPr bwMode="auto">
          <a:xfrm>
            <a:off x="5770563" y="2473325"/>
            <a:ext cx="642937" cy="474663"/>
            <a:chOff x="391567" y="2922383"/>
            <a:chExt cx="822960" cy="822960"/>
          </a:xfrm>
        </p:grpSpPr>
        <p:sp>
          <p:nvSpPr>
            <p:cNvPr id="5" name="Rectangle 38"/>
            <p:cNvSpPr>
              <a:spLocks noChangeArrowheads="1"/>
            </p:cNvSpPr>
            <p:nvPr/>
          </p:nvSpPr>
          <p:spPr bwMode="auto">
            <a:xfrm>
              <a:off x="391567" y="2922383"/>
              <a:ext cx="822960" cy="822960"/>
            </a:xfrm>
            <a:prstGeom prst="rect">
              <a:avLst/>
            </a:prstGeom>
            <a:solidFill>
              <a:srgbClr val="FCD5B5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0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118" name="TextBox 39"/>
            <p:cNvSpPr txBox="1">
              <a:spLocks noChangeArrowheads="1"/>
            </p:cNvSpPr>
            <p:nvPr/>
          </p:nvSpPr>
          <p:spPr bwMode="auto">
            <a:xfrm>
              <a:off x="456583" y="3024221"/>
              <a:ext cx="757944" cy="423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000"/>
                <a:t>Fridge</a:t>
              </a:r>
            </a:p>
          </p:txBody>
        </p:sp>
      </p:grpSp>
      <p:grpSp>
        <p:nvGrpSpPr>
          <p:cNvPr id="14388" name="Group 37"/>
          <p:cNvGrpSpPr>
            <a:grpSpLocks/>
          </p:cNvGrpSpPr>
          <p:nvPr/>
        </p:nvGrpSpPr>
        <p:grpSpPr bwMode="auto">
          <a:xfrm>
            <a:off x="4638675" y="239713"/>
            <a:ext cx="763588" cy="536575"/>
            <a:chOff x="391567" y="2922383"/>
            <a:chExt cx="822960" cy="822960"/>
          </a:xfrm>
          <a:solidFill>
            <a:schemeClr val="accent6">
              <a:lumMod val="75000"/>
            </a:schemeClr>
          </a:solidFill>
        </p:grpSpPr>
        <p:sp>
          <p:nvSpPr>
            <p:cNvPr id="6" name="Rectangle 38"/>
            <p:cNvSpPr/>
            <p:nvPr/>
          </p:nvSpPr>
          <p:spPr>
            <a:xfrm>
              <a:off x="391567" y="2922383"/>
              <a:ext cx="822960" cy="822960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 sz="200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390" name="TextBox 39"/>
            <p:cNvSpPr txBox="1">
              <a:spLocks noChangeArrowheads="1"/>
            </p:cNvSpPr>
            <p:nvPr/>
          </p:nvSpPr>
          <p:spPr bwMode="auto">
            <a:xfrm>
              <a:off x="456583" y="3024644"/>
              <a:ext cx="757944" cy="61366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00" dirty="0">
                  <a:ea typeface="+mn-ea"/>
                  <a:cs typeface="Arial" charset="0"/>
                </a:rPr>
                <a:t>BSL2</a:t>
              </a:r>
            </a:p>
            <a:p>
              <a:pPr>
                <a:defRPr/>
              </a:pPr>
              <a:r>
                <a:rPr lang="en-US" sz="1000" dirty="0">
                  <a:ea typeface="+mn-ea"/>
                  <a:cs typeface="Arial" charset="0"/>
                </a:rPr>
                <a:t>Cabinet</a:t>
              </a:r>
              <a:endParaRPr lang="en-US" sz="1000" dirty="0">
                <a:ea typeface="+mn-ea"/>
                <a:cs typeface="Arial" charset="0"/>
              </a:endParaRPr>
            </a:p>
          </p:txBody>
        </p:sp>
      </p:grpSp>
      <p:sp>
        <p:nvSpPr>
          <p:cNvPr id="2055" name="Line 67"/>
          <p:cNvSpPr>
            <a:spLocks noChangeShapeType="1"/>
          </p:cNvSpPr>
          <p:nvPr/>
        </p:nvSpPr>
        <p:spPr bwMode="auto">
          <a:xfrm flipV="1">
            <a:off x="609600" y="1042988"/>
            <a:ext cx="203200" cy="536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Text Box 68"/>
          <p:cNvSpPr txBox="1">
            <a:spLocks noChangeArrowheads="1"/>
          </p:cNvSpPr>
          <p:nvPr/>
        </p:nvSpPr>
        <p:spPr bwMode="auto">
          <a:xfrm>
            <a:off x="609600" y="1335088"/>
            <a:ext cx="508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en-US" altLang="x-none" sz="1000"/>
              <a:t>Door</a:t>
            </a:r>
          </a:p>
        </p:txBody>
      </p:sp>
      <p:sp>
        <p:nvSpPr>
          <p:cNvPr id="2057" name="Line 69"/>
          <p:cNvSpPr>
            <a:spLocks noChangeShapeType="1"/>
          </p:cNvSpPr>
          <p:nvPr/>
        </p:nvSpPr>
        <p:spPr bwMode="auto">
          <a:xfrm flipH="1">
            <a:off x="319088" y="193675"/>
            <a:ext cx="0" cy="2270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Oval 70"/>
          <p:cNvSpPr>
            <a:spLocks noChangeArrowheads="1"/>
          </p:cNvSpPr>
          <p:nvPr/>
        </p:nvSpPr>
        <p:spPr bwMode="auto">
          <a:xfrm>
            <a:off x="71438" y="420688"/>
            <a:ext cx="493712" cy="354012"/>
          </a:xfrm>
          <a:prstGeom prst="ellipse">
            <a:avLst/>
          </a:prstGeom>
          <a:solidFill>
            <a:srgbClr val="00CCFF">
              <a:alpha val="2000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 sz="1800"/>
          </a:p>
        </p:txBody>
      </p:sp>
      <p:grpSp>
        <p:nvGrpSpPr>
          <p:cNvPr id="14409" name="Group 73"/>
          <p:cNvGrpSpPr>
            <a:grpSpLocks/>
          </p:cNvGrpSpPr>
          <p:nvPr/>
        </p:nvGrpSpPr>
        <p:grpSpPr bwMode="auto">
          <a:xfrm>
            <a:off x="71438" y="193675"/>
            <a:ext cx="493712" cy="581025"/>
            <a:chOff x="45" y="122"/>
            <a:chExt cx="311" cy="366"/>
          </a:xfrm>
          <a:solidFill>
            <a:srgbClr val="FF0000"/>
          </a:solidFill>
        </p:grpSpPr>
        <p:sp>
          <p:nvSpPr>
            <p:cNvPr id="14407" name="Line 71"/>
            <p:cNvSpPr>
              <a:spLocks noChangeShapeType="1"/>
            </p:cNvSpPr>
            <p:nvPr/>
          </p:nvSpPr>
          <p:spPr bwMode="auto">
            <a:xfrm flipH="1">
              <a:off x="201" y="122"/>
              <a:ext cx="0" cy="143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ea typeface="+mn-ea"/>
                <a:cs typeface="Arial" charset="0"/>
              </a:endParaRPr>
            </a:p>
          </p:txBody>
        </p:sp>
        <p:sp>
          <p:nvSpPr>
            <p:cNvPr id="14408" name="Oval 72"/>
            <p:cNvSpPr>
              <a:spLocks noChangeArrowheads="1"/>
            </p:cNvSpPr>
            <p:nvPr/>
          </p:nvSpPr>
          <p:spPr bwMode="auto">
            <a:xfrm>
              <a:off x="45" y="265"/>
              <a:ext cx="311" cy="223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ea typeface="+mn-ea"/>
                <a:cs typeface="Arial" charset="0"/>
              </a:endParaRPr>
            </a:p>
          </p:txBody>
        </p:sp>
      </p:grpSp>
      <p:sp>
        <p:nvSpPr>
          <p:cNvPr id="2060" name="Text Box 74"/>
          <p:cNvSpPr txBox="1">
            <a:spLocks noChangeArrowheads="1"/>
          </p:cNvSpPr>
          <p:nvPr/>
        </p:nvSpPr>
        <p:spPr bwMode="auto">
          <a:xfrm>
            <a:off x="14288" y="449263"/>
            <a:ext cx="7413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en-US" altLang="x-none" sz="1000"/>
              <a:t>Shower</a:t>
            </a:r>
          </a:p>
        </p:txBody>
      </p:sp>
      <p:sp>
        <p:nvSpPr>
          <p:cNvPr id="2061" name="Line 75"/>
          <p:cNvSpPr>
            <a:spLocks noChangeShapeType="1"/>
          </p:cNvSpPr>
          <p:nvPr/>
        </p:nvSpPr>
        <p:spPr bwMode="auto">
          <a:xfrm flipV="1">
            <a:off x="609600" y="1042988"/>
            <a:ext cx="203200" cy="536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Text Box 76"/>
          <p:cNvSpPr txBox="1">
            <a:spLocks noChangeArrowheads="1"/>
          </p:cNvSpPr>
          <p:nvPr/>
        </p:nvSpPr>
        <p:spPr bwMode="auto">
          <a:xfrm>
            <a:off x="609600" y="1335088"/>
            <a:ext cx="508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en-US" altLang="x-none" sz="1000"/>
              <a:t>Door</a:t>
            </a:r>
          </a:p>
        </p:txBody>
      </p:sp>
      <p:sp>
        <p:nvSpPr>
          <p:cNvPr id="2063" name="Line 77"/>
          <p:cNvSpPr>
            <a:spLocks noChangeShapeType="1"/>
          </p:cNvSpPr>
          <p:nvPr/>
        </p:nvSpPr>
        <p:spPr bwMode="auto">
          <a:xfrm flipV="1">
            <a:off x="558800" y="7835900"/>
            <a:ext cx="203200" cy="536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4" name="Text Box 78"/>
          <p:cNvSpPr txBox="1">
            <a:spLocks noChangeArrowheads="1"/>
          </p:cNvSpPr>
          <p:nvPr/>
        </p:nvSpPr>
        <p:spPr bwMode="auto">
          <a:xfrm>
            <a:off x="558800" y="8128000"/>
            <a:ext cx="508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x-none" sz="1000"/>
              <a:t>Door</a:t>
            </a:r>
          </a:p>
        </p:txBody>
      </p:sp>
      <p:sp>
        <p:nvSpPr>
          <p:cNvPr id="2065" name="Rectangle 87"/>
          <p:cNvSpPr>
            <a:spLocks noChangeArrowheads="1"/>
          </p:cNvSpPr>
          <p:nvPr/>
        </p:nvSpPr>
        <p:spPr bwMode="auto">
          <a:xfrm>
            <a:off x="2598738" y="4787900"/>
            <a:ext cx="3151187" cy="1057275"/>
          </a:xfrm>
          <a:prstGeom prst="rect">
            <a:avLst/>
          </a:prstGeom>
          <a:solidFill>
            <a:srgbClr val="B9CD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 sz="1800"/>
          </a:p>
        </p:txBody>
      </p:sp>
      <p:sp>
        <p:nvSpPr>
          <p:cNvPr id="2066" name="Rectangle 89"/>
          <p:cNvSpPr>
            <a:spLocks noChangeArrowheads="1"/>
          </p:cNvSpPr>
          <p:nvPr/>
        </p:nvSpPr>
        <p:spPr bwMode="auto">
          <a:xfrm>
            <a:off x="2609850" y="1900238"/>
            <a:ext cx="3111500" cy="1057275"/>
          </a:xfrm>
          <a:prstGeom prst="rect">
            <a:avLst/>
          </a:prstGeom>
          <a:solidFill>
            <a:srgbClr val="B9CD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 sz="1800"/>
          </a:p>
        </p:txBody>
      </p:sp>
      <p:sp>
        <p:nvSpPr>
          <p:cNvPr id="2067" name="Text Box 90"/>
          <p:cNvSpPr txBox="1">
            <a:spLocks noChangeArrowheads="1"/>
          </p:cNvSpPr>
          <p:nvPr/>
        </p:nvSpPr>
        <p:spPr bwMode="auto">
          <a:xfrm>
            <a:off x="3089275" y="2065338"/>
            <a:ext cx="21240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en-US" altLang="x-none" sz="1200"/>
              <a:t>Experimental Lab Benches</a:t>
            </a:r>
          </a:p>
        </p:txBody>
      </p:sp>
      <p:sp>
        <p:nvSpPr>
          <p:cNvPr id="2068" name="Text Box 92"/>
          <p:cNvSpPr txBox="1">
            <a:spLocks noChangeArrowheads="1"/>
          </p:cNvSpPr>
          <p:nvPr/>
        </p:nvSpPr>
        <p:spPr bwMode="auto">
          <a:xfrm>
            <a:off x="3089275" y="4967288"/>
            <a:ext cx="21240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x-none" sz="1200"/>
              <a:t>Experimental Lab Benches</a:t>
            </a:r>
          </a:p>
        </p:txBody>
      </p:sp>
      <p:sp>
        <p:nvSpPr>
          <p:cNvPr id="2069" name="Text Box 93"/>
          <p:cNvSpPr txBox="1">
            <a:spLocks noChangeArrowheads="1"/>
          </p:cNvSpPr>
          <p:nvPr/>
        </p:nvSpPr>
        <p:spPr bwMode="auto">
          <a:xfrm>
            <a:off x="2592388" y="7699375"/>
            <a:ext cx="21240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x-none" sz="1200"/>
              <a:t>Experimental Lab Benches</a:t>
            </a:r>
          </a:p>
        </p:txBody>
      </p:sp>
      <p:grpSp>
        <p:nvGrpSpPr>
          <p:cNvPr id="2070" name="Group 97"/>
          <p:cNvGrpSpPr>
            <a:grpSpLocks/>
          </p:cNvGrpSpPr>
          <p:nvPr/>
        </p:nvGrpSpPr>
        <p:grpSpPr bwMode="auto">
          <a:xfrm>
            <a:off x="2638425" y="6975475"/>
            <a:ext cx="803275" cy="549275"/>
            <a:chOff x="1410" y="812"/>
            <a:chExt cx="506" cy="346"/>
          </a:xfrm>
        </p:grpSpPr>
        <p:sp>
          <p:nvSpPr>
            <p:cNvPr id="7" name="Rectangle 38"/>
            <p:cNvSpPr>
              <a:spLocks noChangeArrowheads="1"/>
            </p:cNvSpPr>
            <p:nvPr/>
          </p:nvSpPr>
          <p:spPr bwMode="auto">
            <a:xfrm>
              <a:off x="1410" y="826"/>
              <a:ext cx="506" cy="332"/>
            </a:xfrm>
            <a:prstGeom prst="rect">
              <a:avLst/>
            </a:prstGeom>
            <a:solidFill>
              <a:srgbClr val="FCD5B5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0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116" name="TextBox 39"/>
            <p:cNvSpPr txBox="1">
              <a:spLocks noChangeArrowheads="1"/>
            </p:cNvSpPr>
            <p:nvPr/>
          </p:nvSpPr>
          <p:spPr bwMode="auto">
            <a:xfrm>
              <a:off x="1419" y="812"/>
              <a:ext cx="455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000"/>
                <a:t>Regular waste container</a:t>
              </a:r>
            </a:p>
          </p:txBody>
        </p:sp>
      </p:grpSp>
      <p:grpSp>
        <p:nvGrpSpPr>
          <p:cNvPr id="2071" name="Group 98"/>
          <p:cNvGrpSpPr>
            <a:grpSpLocks/>
          </p:cNvGrpSpPr>
          <p:nvPr/>
        </p:nvGrpSpPr>
        <p:grpSpPr bwMode="auto">
          <a:xfrm>
            <a:off x="2595563" y="2955925"/>
            <a:ext cx="803275" cy="549275"/>
            <a:chOff x="1410" y="812"/>
            <a:chExt cx="506" cy="346"/>
          </a:xfrm>
        </p:grpSpPr>
        <p:sp>
          <p:nvSpPr>
            <p:cNvPr id="8" name="Rectangle 38"/>
            <p:cNvSpPr>
              <a:spLocks noChangeArrowheads="1"/>
            </p:cNvSpPr>
            <p:nvPr/>
          </p:nvSpPr>
          <p:spPr bwMode="auto">
            <a:xfrm>
              <a:off x="1410" y="826"/>
              <a:ext cx="506" cy="332"/>
            </a:xfrm>
            <a:prstGeom prst="rect">
              <a:avLst/>
            </a:prstGeom>
            <a:solidFill>
              <a:srgbClr val="FCD5B5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0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114" name="TextBox 39"/>
            <p:cNvSpPr txBox="1">
              <a:spLocks noChangeArrowheads="1"/>
            </p:cNvSpPr>
            <p:nvPr/>
          </p:nvSpPr>
          <p:spPr bwMode="auto">
            <a:xfrm>
              <a:off x="1419" y="812"/>
              <a:ext cx="455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000"/>
                <a:t>Regular waste container</a:t>
              </a:r>
            </a:p>
          </p:txBody>
        </p:sp>
      </p:grpSp>
      <p:grpSp>
        <p:nvGrpSpPr>
          <p:cNvPr id="2072" name="Group 101"/>
          <p:cNvGrpSpPr>
            <a:grpSpLocks/>
          </p:cNvGrpSpPr>
          <p:nvPr/>
        </p:nvGrpSpPr>
        <p:grpSpPr bwMode="auto">
          <a:xfrm>
            <a:off x="2597150" y="4179888"/>
            <a:ext cx="803275" cy="549275"/>
            <a:chOff x="1410" y="812"/>
            <a:chExt cx="506" cy="346"/>
          </a:xfrm>
        </p:grpSpPr>
        <p:sp>
          <p:nvSpPr>
            <p:cNvPr id="9" name="Rectangle 38"/>
            <p:cNvSpPr>
              <a:spLocks noChangeArrowheads="1"/>
            </p:cNvSpPr>
            <p:nvPr/>
          </p:nvSpPr>
          <p:spPr bwMode="auto">
            <a:xfrm>
              <a:off x="1410" y="826"/>
              <a:ext cx="506" cy="332"/>
            </a:xfrm>
            <a:prstGeom prst="rect">
              <a:avLst/>
            </a:prstGeom>
            <a:solidFill>
              <a:srgbClr val="FCD5B5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0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112" name="TextBox 39"/>
            <p:cNvSpPr txBox="1">
              <a:spLocks noChangeArrowheads="1"/>
            </p:cNvSpPr>
            <p:nvPr/>
          </p:nvSpPr>
          <p:spPr bwMode="auto">
            <a:xfrm>
              <a:off x="1419" y="812"/>
              <a:ext cx="455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000"/>
                <a:t>Regular waste container</a:t>
              </a:r>
            </a:p>
          </p:txBody>
        </p:sp>
      </p:grpSp>
      <p:grpSp>
        <p:nvGrpSpPr>
          <p:cNvPr id="2073" name="Group 104"/>
          <p:cNvGrpSpPr>
            <a:grpSpLocks/>
          </p:cNvGrpSpPr>
          <p:nvPr/>
        </p:nvGrpSpPr>
        <p:grpSpPr bwMode="auto">
          <a:xfrm>
            <a:off x="2611438" y="1308100"/>
            <a:ext cx="803275" cy="549275"/>
            <a:chOff x="1410" y="812"/>
            <a:chExt cx="506" cy="346"/>
          </a:xfrm>
        </p:grpSpPr>
        <p:sp>
          <p:nvSpPr>
            <p:cNvPr id="10" name="Rectangle 38"/>
            <p:cNvSpPr>
              <a:spLocks noChangeArrowheads="1"/>
            </p:cNvSpPr>
            <p:nvPr/>
          </p:nvSpPr>
          <p:spPr bwMode="auto">
            <a:xfrm>
              <a:off x="1410" y="826"/>
              <a:ext cx="506" cy="332"/>
            </a:xfrm>
            <a:prstGeom prst="rect">
              <a:avLst/>
            </a:prstGeom>
            <a:solidFill>
              <a:srgbClr val="FCD5B5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0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110" name="TextBox 39"/>
            <p:cNvSpPr txBox="1">
              <a:spLocks noChangeArrowheads="1"/>
            </p:cNvSpPr>
            <p:nvPr/>
          </p:nvSpPr>
          <p:spPr bwMode="auto">
            <a:xfrm>
              <a:off x="1419" y="812"/>
              <a:ext cx="455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000"/>
                <a:t>Regular waste container</a:t>
              </a:r>
            </a:p>
          </p:txBody>
        </p:sp>
      </p:grpSp>
      <p:sp>
        <p:nvSpPr>
          <p:cNvPr id="14443" name="Oval 107"/>
          <p:cNvSpPr>
            <a:spLocks noChangeArrowheads="1"/>
          </p:cNvSpPr>
          <p:nvPr/>
        </p:nvSpPr>
        <p:spPr bwMode="auto">
          <a:xfrm>
            <a:off x="1682750" y="1857375"/>
            <a:ext cx="904875" cy="744538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ea typeface="+mn-ea"/>
              <a:cs typeface="Arial" charset="0"/>
            </a:endParaRPr>
          </a:p>
        </p:txBody>
      </p:sp>
      <p:sp>
        <p:nvSpPr>
          <p:cNvPr id="12" name="Rectangle 38"/>
          <p:cNvSpPr>
            <a:spLocks noChangeArrowheads="1"/>
          </p:cNvSpPr>
          <p:nvPr/>
        </p:nvSpPr>
        <p:spPr bwMode="auto">
          <a:xfrm>
            <a:off x="1790700" y="2711450"/>
            <a:ext cx="763588" cy="582613"/>
          </a:xfrm>
          <a:prstGeom prst="rect">
            <a:avLst/>
          </a:prstGeom>
          <a:solidFill>
            <a:srgbClr val="984807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 sz="20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076" name="TextBox 39"/>
          <p:cNvSpPr txBox="1">
            <a:spLocks noChangeArrowheads="1"/>
          </p:cNvSpPr>
          <p:nvPr/>
        </p:nvSpPr>
        <p:spPr bwMode="auto">
          <a:xfrm>
            <a:off x="1766888" y="2776538"/>
            <a:ext cx="8953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000"/>
              <a:t>BL1 Biohazard Solid Waste</a:t>
            </a:r>
          </a:p>
        </p:txBody>
      </p:sp>
      <p:sp>
        <p:nvSpPr>
          <p:cNvPr id="2077" name="Text Box 114"/>
          <p:cNvSpPr txBox="1">
            <a:spLocks noChangeArrowheads="1"/>
          </p:cNvSpPr>
          <p:nvPr/>
        </p:nvSpPr>
        <p:spPr bwMode="auto">
          <a:xfrm>
            <a:off x="1819275" y="1900238"/>
            <a:ext cx="8175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en-US" altLang="x-none" sz="1000"/>
              <a:t>Solid Chemical Hazardous Waste</a:t>
            </a:r>
          </a:p>
        </p:txBody>
      </p:sp>
      <p:sp>
        <p:nvSpPr>
          <p:cNvPr id="2078" name="TextBox 39"/>
          <p:cNvSpPr txBox="1">
            <a:spLocks noChangeArrowheads="1"/>
          </p:cNvSpPr>
          <p:nvPr/>
        </p:nvSpPr>
        <p:spPr bwMode="auto">
          <a:xfrm>
            <a:off x="1782763" y="4827588"/>
            <a:ext cx="8953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000"/>
              <a:t>BL2 Biohazard Solid Waste</a:t>
            </a:r>
          </a:p>
        </p:txBody>
      </p:sp>
      <p:sp>
        <p:nvSpPr>
          <p:cNvPr id="13" name="Rectangle 38"/>
          <p:cNvSpPr>
            <a:spLocks noChangeArrowheads="1"/>
          </p:cNvSpPr>
          <p:nvPr/>
        </p:nvSpPr>
        <p:spPr bwMode="auto">
          <a:xfrm>
            <a:off x="1858963" y="7593013"/>
            <a:ext cx="763587" cy="582612"/>
          </a:xfrm>
          <a:prstGeom prst="rect">
            <a:avLst/>
          </a:prstGeom>
          <a:solidFill>
            <a:srgbClr val="FCD5B5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 sz="20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080" name="TextBox 39"/>
          <p:cNvSpPr txBox="1">
            <a:spLocks noChangeArrowheads="1"/>
          </p:cNvSpPr>
          <p:nvPr/>
        </p:nvSpPr>
        <p:spPr bwMode="auto">
          <a:xfrm>
            <a:off x="1862138" y="7607300"/>
            <a:ext cx="8953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000"/>
              <a:t>Liquid Hazardous Waste</a:t>
            </a:r>
          </a:p>
        </p:txBody>
      </p:sp>
      <p:sp>
        <p:nvSpPr>
          <p:cNvPr id="2081" name="Oval 124"/>
          <p:cNvSpPr>
            <a:spLocks noChangeArrowheads="1"/>
          </p:cNvSpPr>
          <p:nvPr/>
        </p:nvSpPr>
        <p:spPr bwMode="auto">
          <a:xfrm>
            <a:off x="1658938" y="5438775"/>
            <a:ext cx="904875" cy="744538"/>
          </a:xfrm>
          <a:prstGeom prst="ellipse">
            <a:avLst/>
          </a:prstGeom>
          <a:solidFill>
            <a:srgbClr val="604A7B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 sz="1800"/>
          </a:p>
        </p:txBody>
      </p:sp>
      <p:sp>
        <p:nvSpPr>
          <p:cNvPr id="2082" name="Text Box 125"/>
          <p:cNvSpPr txBox="1">
            <a:spLocks noChangeArrowheads="1"/>
          </p:cNvSpPr>
          <p:nvPr/>
        </p:nvSpPr>
        <p:spPr bwMode="auto">
          <a:xfrm>
            <a:off x="1797050" y="5495925"/>
            <a:ext cx="8175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x-none" sz="1000"/>
              <a:t>Solid Chemical Hazardous Waste</a:t>
            </a:r>
          </a:p>
        </p:txBody>
      </p:sp>
      <p:sp>
        <p:nvSpPr>
          <p:cNvPr id="2083" name="Rectangle 126"/>
          <p:cNvSpPr>
            <a:spLocks noChangeArrowheads="1"/>
          </p:cNvSpPr>
          <p:nvPr/>
        </p:nvSpPr>
        <p:spPr bwMode="auto">
          <a:xfrm>
            <a:off x="609600" y="1857375"/>
            <a:ext cx="457200" cy="1436688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 sz="1800"/>
          </a:p>
        </p:txBody>
      </p:sp>
      <p:sp>
        <p:nvSpPr>
          <p:cNvPr id="2084" name="Line 127"/>
          <p:cNvSpPr>
            <a:spLocks noChangeShapeType="1"/>
          </p:cNvSpPr>
          <p:nvPr/>
        </p:nvSpPr>
        <p:spPr bwMode="auto">
          <a:xfrm>
            <a:off x="609600" y="1579563"/>
            <a:ext cx="0" cy="6256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Line 130"/>
          <p:cNvSpPr>
            <a:spLocks noChangeShapeType="1"/>
          </p:cNvSpPr>
          <p:nvPr/>
        </p:nvSpPr>
        <p:spPr bwMode="auto">
          <a:xfrm flipV="1">
            <a:off x="609600" y="193675"/>
            <a:ext cx="0" cy="776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6" name="Line 131"/>
          <p:cNvSpPr>
            <a:spLocks noChangeShapeType="1"/>
          </p:cNvSpPr>
          <p:nvPr/>
        </p:nvSpPr>
        <p:spPr bwMode="auto">
          <a:xfrm>
            <a:off x="609600" y="193675"/>
            <a:ext cx="6007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7" name="Line 132"/>
          <p:cNvSpPr>
            <a:spLocks noChangeShapeType="1"/>
          </p:cNvSpPr>
          <p:nvPr/>
        </p:nvSpPr>
        <p:spPr bwMode="auto">
          <a:xfrm>
            <a:off x="6616700" y="193675"/>
            <a:ext cx="0" cy="8734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8" name="Line 134"/>
          <p:cNvSpPr>
            <a:spLocks noChangeShapeType="1"/>
          </p:cNvSpPr>
          <p:nvPr/>
        </p:nvSpPr>
        <p:spPr bwMode="auto">
          <a:xfrm>
            <a:off x="558800" y="8372475"/>
            <a:ext cx="635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9" name="Line 136"/>
          <p:cNvSpPr>
            <a:spLocks noChangeShapeType="1"/>
          </p:cNvSpPr>
          <p:nvPr/>
        </p:nvSpPr>
        <p:spPr bwMode="auto">
          <a:xfrm>
            <a:off x="2586038" y="5360988"/>
            <a:ext cx="31511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0" name="Line 137"/>
          <p:cNvSpPr>
            <a:spLocks noChangeShapeType="1"/>
          </p:cNvSpPr>
          <p:nvPr/>
        </p:nvSpPr>
        <p:spPr bwMode="auto">
          <a:xfrm>
            <a:off x="2613025" y="2520950"/>
            <a:ext cx="30607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1" name="Text Box 138"/>
          <p:cNvSpPr txBox="1">
            <a:spLocks noChangeArrowheads="1"/>
          </p:cNvSpPr>
          <p:nvPr/>
        </p:nvSpPr>
        <p:spPr bwMode="auto">
          <a:xfrm>
            <a:off x="555625" y="1958975"/>
            <a:ext cx="549275" cy="133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en-US" altLang="x-none" sz="1200"/>
              <a:t>Sink and Eyewash</a:t>
            </a:r>
          </a:p>
        </p:txBody>
      </p:sp>
      <p:grpSp>
        <p:nvGrpSpPr>
          <p:cNvPr id="2092" name="Group 37"/>
          <p:cNvGrpSpPr>
            <a:grpSpLocks/>
          </p:cNvGrpSpPr>
          <p:nvPr/>
        </p:nvGrpSpPr>
        <p:grpSpPr bwMode="auto">
          <a:xfrm>
            <a:off x="609600" y="3727450"/>
            <a:ext cx="642938" cy="654050"/>
            <a:chOff x="391567" y="2922383"/>
            <a:chExt cx="822960" cy="822960"/>
          </a:xfrm>
        </p:grpSpPr>
        <p:sp>
          <p:nvSpPr>
            <p:cNvPr id="14" name="Rectangle 38"/>
            <p:cNvSpPr>
              <a:spLocks noChangeArrowheads="1"/>
            </p:cNvSpPr>
            <p:nvPr/>
          </p:nvSpPr>
          <p:spPr bwMode="auto">
            <a:xfrm>
              <a:off x="391567" y="2922383"/>
              <a:ext cx="822960" cy="822960"/>
            </a:xfrm>
            <a:prstGeom prst="rect">
              <a:avLst/>
            </a:prstGeom>
            <a:solidFill>
              <a:srgbClr val="FCD5B5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0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108" name="TextBox 39"/>
            <p:cNvSpPr txBox="1">
              <a:spLocks noChangeArrowheads="1"/>
            </p:cNvSpPr>
            <p:nvPr/>
          </p:nvSpPr>
          <p:spPr bwMode="auto">
            <a:xfrm>
              <a:off x="456591" y="3024254"/>
              <a:ext cx="757936" cy="307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000"/>
                <a:t>Fridge</a:t>
              </a:r>
            </a:p>
          </p:txBody>
        </p:sp>
      </p:grpSp>
      <p:grpSp>
        <p:nvGrpSpPr>
          <p:cNvPr id="2093" name="Group 37"/>
          <p:cNvGrpSpPr>
            <a:grpSpLocks/>
          </p:cNvGrpSpPr>
          <p:nvPr/>
        </p:nvGrpSpPr>
        <p:grpSpPr bwMode="auto">
          <a:xfrm>
            <a:off x="609600" y="6392863"/>
            <a:ext cx="722313" cy="582612"/>
            <a:chOff x="391567" y="2922383"/>
            <a:chExt cx="822960" cy="822960"/>
          </a:xfrm>
        </p:grpSpPr>
        <p:sp>
          <p:nvSpPr>
            <p:cNvPr id="15" name="Rectangle 38"/>
            <p:cNvSpPr>
              <a:spLocks noChangeArrowheads="1"/>
            </p:cNvSpPr>
            <p:nvPr/>
          </p:nvSpPr>
          <p:spPr bwMode="auto">
            <a:xfrm>
              <a:off x="391567" y="2922383"/>
              <a:ext cx="822960" cy="822960"/>
            </a:xfrm>
            <a:prstGeom prst="rect">
              <a:avLst/>
            </a:prstGeom>
            <a:solidFill>
              <a:srgbClr val="FCD5B5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0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106" name="TextBox 39"/>
            <p:cNvSpPr txBox="1">
              <a:spLocks noChangeArrowheads="1"/>
            </p:cNvSpPr>
            <p:nvPr/>
          </p:nvSpPr>
          <p:spPr bwMode="auto">
            <a:xfrm>
              <a:off x="456583" y="3025533"/>
              <a:ext cx="757944" cy="345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000"/>
                <a:t>Freezer</a:t>
              </a:r>
            </a:p>
          </p:txBody>
        </p:sp>
      </p:grpSp>
      <p:sp>
        <p:nvSpPr>
          <p:cNvPr id="16" name="Rectangle 38"/>
          <p:cNvSpPr>
            <a:spLocks noChangeArrowheads="1"/>
          </p:cNvSpPr>
          <p:nvPr/>
        </p:nvSpPr>
        <p:spPr bwMode="auto">
          <a:xfrm>
            <a:off x="609600" y="4960938"/>
            <a:ext cx="642938" cy="955675"/>
          </a:xfrm>
          <a:prstGeom prst="rect">
            <a:avLst/>
          </a:prstGeom>
          <a:solidFill>
            <a:srgbClr val="E46C0A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 sz="20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095" name="Text Box 155"/>
          <p:cNvSpPr txBox="1">
            <a:spLocks noChangeArrowheads="1"/>
          </p:cNvSpPr>
          <p:nvPr/>
        </p:nvSpPr>
        <p:spPr bwMode="auto">
          <a:xfrm rot="-5400000">
            <a:off x="638176" y="5126037"/>
            <a:ext cx="6477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en-US" altLang="x-none" sz="1200"/>
              <a:t>BSL2</a:t>
            </a:r>
          </a:p>
          <a:p>
            <a:pPr defTabSz="914400" eaLnBrk="1" hangingPunct="1">
              <a:spcBef>
                <a:spcPct val="50000"/>
              </a:spcBef>
            </a:pPr>
            <a:r>
              <a:rPr lang="en-US" altLang="x-none" sz="1200"/>
              <a:t>Cabinet</a:t>
            </a:r>
          </a:p>
        </p:txBody>
      </p:sp>
      <p:sp>
        <p:nvSpPr>
          <p:cNvPr id="2096" name="Rectangle 156"/>
          <p:cNvSpPr>
            <a:spLocks noChangeArrowheads="1"/>
          </p:cNvSpPr>
          <p:nvPr/>
        </p:nvSpPr>
        <p:spPr bwMode="auto">
          <a:xfrm>
            <a:off x="3776663" y="3560763"/>
            <a:ext cx="2384425" cy="6461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400" eaLnBrk="1" hangingPunct="1"/>
            <a:r>
              <a:rPr lang="en-US" altLang="x-none" sz="1800" b="1"/>
              <a:t>Regina</a:t>
            </a:r>
            <a:r>
              <a:rPr lang="en-US" altLang="en-US" sz="1800" b="1"/>
              <a:t>’</a:t>
            </a:r>
            <a:r>
              <a:rPr lang="en-US" altLang="x-none" sz="1800" b="1"/>
              <a:t>s Lab</a:t>
            </a:r>
          </a:p>
          <a:p>
            <a:pPr defTabSz="914400" eaLnBrk="1" hangingPunct="1"/>
            <a:r>
              <a:rPr lang="en-US" altLang="x-none" sz="1800" b="1"/>
              <a:t>BldgX  RmY</a:t>
            </a:r>
          </a:p>
        </p:txBody>
      </p:sp>
      <p:sp>
        <p:nvSpPr>
          <p:cNvPr id="2097" name="Rectangle 157"/>
          <p:cNvSpPr>
            <a:spLocks noChangeArrowheads="1"/>
          </p:cNvSpPr>
          <p:nvPr/>
        </p:nvSpPr>
        <p:spPr bwMode="auto">
          <a:xfrm>
            <a:off x="2662238" y="7591425"/>
            <a:ext cx="2387600" cy="536575"/>
          </a:xfrm>
          <a:prstGeom prst="rect">
            <a:avLst/>
          </a:prstGeom>
          <a:solidFill>
            <a:srgbClr val="B9CD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 sz="1800"/>
          </a:p>
        </p:txBody>
      </p:sp>
      <p:sp>
        <p:nvSpPr>
          <p:cNvPr id="2098" name="Text Box 158"/>
          <p:cNvSpPr txBox="1">
            <a:spLocks noChangeArrowheads="1"/>
          </p:cNvSpPr>
          <p:nvPr/>
        </p:nvSpPr>
        <p:spPr bwMode="auto">
          <a:xfrm>
            <a:off x="2897188" y="7699375"/>
            <a:ext cx="21240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x-none" sz="1200"/>
              <a:t>Experimental Lab Benches</a:t>
            </a:r>
          </a:p>
        </p:txBody>
      </p:sp>
      <p:sp>
        <p:nvSpPr>
          <p:cNvPr id="14495" name="Rectangle 159"/>
          <p:cNvSpPr>
            <a:spLocks noChangeArrowheads="1"/>
          </p:cNvSpPr>
          <p:nvPr/>
        </p:nvSpPr>
        <p:spPr bwMode="auto">
          <a:xfrm>
            <a:off x="704850" y="238125"/>
            <a:ext cx="3698875" cy="5365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ea typeface="+mn-ea"/>
              <a:cs typeface="Arial" charset="0"/>
            </a:endParaRPr>
          </a:p>
        </p:txBody>
      </p:sp>
      <p:sp>
        <p:nvSpPr>
          <p:cNvPr id="2100" name="Text Box 160"/>
          <p:cNvSpPr txBox="1">
            <a:spLocks noChangeArrowheads="1"/>
          </p:cNvSpPr>
          <p:nvPr/>
        </p:nvSpPr>
        <p:spPr bwMode="auto">
          <a:xfrm>
            <a:off x="1782763" y="365125"/>
            <a:ext cx="14271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x-none" sz="1200"/>
              <a:t>Lab Benches</a:t>
            </a:r>
          </a:p>
        </p:txBody>
      </p:sp>
      <p:grpSp>
        <p:nvGrpSpPr>
          <p:cNvPr id="2101" name="Group 163"/>
          <p:cNvGrpSpPr>
            <a:grpSpLocks/>
          </p:cNvGrpSpPr>
          <p:nvPr/>
        </p:nvGrpSpPr>
        <p:grpSpPr bwMode="auto">
          <a:xfrm>
            <a:off x="3490913" y="247650"/>
            <a:ext cx="739775" cy="498475"/>
            <a:chOff x="2280" y="654"/>
            <a:chExt cx="466" cy="314"/>
          </a:xfrm>
        </p:grpSpPr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280" y="654"/>
              <a:ext cx="466" cy="314"/>
            </a:xfrm>
            <a:prstGeom prst="rect">
              <a:avLst/>
            </a:prstGeom>
            <a:solidFill>
              <a:srgbClr val="FF0000">
                <a:alpha val="65097"/>
              </a:srgbClr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104" name="TextBox 25"/>
            <p:cNvSpPr txBox="1">
              <a:spLocks noChangeArrowheads="1"/>
            </p:cNvSpPr>
            <p:nvPr/>
          </p:nvSpPr>
          <p:spPr bwMode="auto">
            <a:xfrm>
              <a:off x="2280" y="747"/>
              <a:ext cx="46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200"/>
                <a:t>Spill Kit</a:t>
              </a:r>
            </a:p>
          </p:txBody>
        </p:sp>
      </p:grpSp>
      <p:sp>
        <p:nvSpPr>
          <p:cNvPr id="2102" name="Line 164"/>
          <p:cNvSpPr>
            <a:spLocks noChangeShapeType="1"/>
          </p:cNvSpPr>
          <p:nvPr/>
        </p:nvSpPr>
        <p:spPr bwMode="auto">
          <a:xfrm flipV="1">
            <a:off x="565150" y="8372475"/>
            <a:ext cx="6051550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69</Words>
  <Application>Microsoft Macintosh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Regina Allen</dc:creator>
  <cp:lastModifiedBy>Microsoft Office User</cp:lastModifiedBy>
  <cp:revision>32</cp:revision>
  <dcterms:created xsi:type="dcterms:W3CDTF">2012-07-06T19:33:00Z</dcterms:created>
  <dcterms:modified xsi:type="dcterms:W3CDTF">2017-06-05T20:08:35Z</dcterms:modified>
</cp:coreProperties>
</file>