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28"/>
  </p:notesMasterIdLst>
  <p:sldIdLst>
    <p:sldId id="256" r:id="rId2"/>
    <p:sldId id="2637" r:id="rId3"/>
    <p:sldId id="2638" r:id="rId4"/>
    <p:sldId id="2640" r:id="rId5"/>
    <p:sldId id="2641" r:id="rId6"/>
    <p:sldId id="2642" r:id="rId7"/>
    <p:sldId id="2643" r:id="rId8"/>
    <p:sldId id="2644" r:id="rId9"/>
    <p:sldId id="2645" r:id="rId10"/>
    <p:sldId id="2646" r:id="rId11"/>
    <p:sldId id="2647" r:id="rId12"/>
    <p:sldId id="2649" r:id="rId13"/>
    <p:sldId id="2650" r:id="rId14"/>
    <p:sldId id="2651" r:id="rId15"/>
    <p:sldId id="2652" r:id="rId16"/>
    <p:sldId id="2653" r:id="rId17"/>
    <p:sldId id="2654" r:id="rId18"/>
    <p:sldId id="2664" r:id="rId19"/>
    <p:sldId id="2665" r:id="rId20"/>
    <p:sldId id="2659" r:id="rId21"/>
    <p:sldId id="2660" r:id="rId22"/>
    <p:sldId id="2661" r:id="rId23"/>
    <p:sldId id="2662" r:id="rId24"/>
    <p:sldId id="2658" r:id="rId25"/>
    <p:sldId id="2656" r:id="rId26"/>
    <p:sldId id="263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F6E4E5-24A6-4F08-A605-9FA60F0E1C3A}">
          <p14:sldIdLst>
            <p14:sldId id="256"/>
            <p14:sldId id="2637"/>
            <p14:sldId id="2638"/>
            <p14:sldId id="2640"/>
            <p14:sldId id="2641"/>
            <p14:sldId id="2642"/>
            <p14:sldId id="2643"/>
            <p14:sldId id="2644"/>
            <p14:sldId id="2645"/>
            <p14:sldId id="2646"/>
            <p14:sldId id="2647"/>
            <p14:sldId id="2649"/>
            <p14:sldId id="2650"/>
            <p14:sldId id="2651"/>
            <p14:sldId id="2652"/>
            <p14:sldId id="2653"/>
            <p14:sldId id="2654"/>
            <p14:sldId id="2664"/>
            <p14:sldId id="2665"/>
            <p14:sldId id="2659"/>
            <p14:sldId id="2660"/>
            <p14:sldId id="2661"/>
            <p14:sldId id="2662"/>
            <p14:sldId id="2658"/>
            <p14:sldId id="2656"/>
            <p14:sldId id="26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872" userDrawn="1">
          <p15:clr>
            <a:srgbClr val="A4A3A4"/>
          </p15:clr>
        </p15:guide>
        <p15:guide id="4" orient="horz" pos="480" userDrawn="1">
          <p15:clr>
            <a:srgbClr val="A4A3A4"/>
          </p15:clr>
        </p15:guide>
        <p15:guide id="5" orient="horz" pos="2376" userDrawn="1">
          <p15:clr>
            <a:srgbClr val="A4A3A4"/>
          </p15:clr>
        </p15:guide>
        <p15:guide id="6" orient="horz" pos="2880" userDrawn="1">
          <p15:clr>
            <a:srgbClr val="A4A3A4"/>
          </p15:clr>
        </p15:guide>
        <p15:guide id="7" orient="horz" pos="3480" userDrawn="1">
          <p15:clr>
            <a:srgbClr val="A4A3A4"/>
          </p15:clr>
        </p15:guide>
        <p15:guide id="9" pos="2496" userDrawn="1">
          <p15:clr>
            <a:srgbClr val="A4A3A4"/>
          </p15:clr>
        </p15:guide>
        <p15:guide id="10" pos="7320" userDrawn="1">
          <p15:clr>
            <a:srgbClr val="A4A3A4"/>
          </p15:clr>
        </p15:guide>
        <p15:guide id="11" pos="792" userDrawn="1">
          <p15:clr>
            <a:srgbClr val="A4A3A4"/>
          </p15:clr>
        </p15:guide>
        <p15:guide id="12" pos="4488" userDrawn="1">
          <p15:clr>
            <a:srgbClr val="A4A3A4"/>
          </p15:clr>
        </p15:guide>
        <p15:guide id="13" pos="4680" userDrawn="1">
          <p15:clr>
            <a:srgbClr val="A4A3A4"/>
          </p15:clr>
        </p15:guide>
        <p15:guide id="14" pos="32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el Miner" initials="LM" lastIdx="17" clrIdx="0">
    <p:extLst>
      <p:ext uri="{19B8F6BF-5375-455C-9EA6-DF929625EA0E}">
        <p15:presenceInfo xmlns:p15="http://schemas.microsoft.com/office/powerpoint/2012/main" userId="S-1-5-21-2281981035-3686929321-4261765435-7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3"/>
    <a:srgbClr val="47868F"/>
    <a:srgbClr val="F57F29"/>
    <a:srgbClr val="508590"/>
    <a:srgbClr val="2CD5C4"/>
    <a:srgbClr val="595959"/>
    <a:srgbClr val="D61A5E"/>
    <a:srgbClr val="FFE7D9"/>
    <a:srgbClr val="C44927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16" autoAdjust="0"/>
    <p:restoredTop sz="96071" autoAdjust="0"/>
  </p:normalViewPr>
  <p:slideViewPr>
    <p:cSldViewPr snapToGrid="0">
      <p:cViewPr varScale="1">
        <p:scale>
          <a:sx n="94" d="100"/>
          <a:sy n="94" d="100"/>
        </p:scale>
        <p:origin x="156" y="90"/>
      </p:cViewPr>
      <p:guideLst>
        <p:guide orient="horz" pos="1152"/>
        <p:guide pos="1872"/>
        <p:guide orient="horz" pos="480"/>
        <p:guide orient="horz" pos="2376"/>
        <p:guide orient="horz" pos="2880"/>
        <p:guide orient="horz" pos="3480"/>
        <p:guide pos="2496"/>
        <p:guide pos="7320"/>
        <p:guide pos="792"/>
        <p:guide pos="4488"/>
        <p:guide pos="4680"/>
        <p:guide pos="328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FEDERAL GRADUATE ASSISTANTSHIPS BY AGENCY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16893272981227866"/>
          <c:y val="3.9156628569745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DD-4613-A0E2-51C46FF6A9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DD-4613-A0E2-51C46FF6A9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D-4613-A0E2-51C46FF6A9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DD-4613-A0E2-51C46FF6A90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2DD-4613-A0E2-51C46FF6A90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2DD-4613-A0E2-51C46FF6A902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2DD-4613-A0E2-51C46FF6A902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fld id="{BE359854-6C6F-4A88-BAF6-87FA5F0DB86E}" type="PERCENTAGE">
                      <a:rPr lang="en-US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2DD-4613-A0E2-51C46FF6A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Sheet2!$A$3:$A$9</c:f>
              <c:strCache>
                <c:ptCount val="7"/>
                <c:pt idx="0">
                  <c:v>USDA</c:v>
                </c:pt>
                <c:pt idx="1">
                  <c:v>Dept of Defense</c:v>
                </c:pt>
                <c:pt idx="2">
                  <c:v>Dept of Energy</c:v>
                </c:pt>
                <c:pt idx="3">
                  <c:v>Health and Human Services (NIH)</c:v>
                </c:pt>
                <c:pt idx="4">
                  <c:v>National Science Foundation</c:v>
                </c:pt>
                <c:pt idx="5">
                  <c:v>Federal Other</c:v>
                </c:pt>
                <c:pt idx="6">
                  <c:v>Federal Flow-through</c:v>
                </c:pt>
              </c:strCache>
            </c:strRef>
          </c:cat>
          <c:val>
            <c:numRef>
              <c:f>Sheet2!$H$3:$H$9</c:f>
              <c:numCache>
                <c:formatCode>General</c:formatCode>
                <c:ptCount val="7"/>
                <c:pt idx="0">
                  <c:v>153</c:v>
                </c:pt>
                <c:pt idx="1">
                  <c:v>243</c:v>
                </c:pt>
                <c:pt idx="2">
                  <c:v>111</c:v>
                </c:pt>
                <c:pt idx="3">
                  <c:v>187</c:v>
                </c:pt>
                <c:pt idx="4">
                  <c:v>656</c:v>
                </c:pt>
                <c:pt idx="5">
                  <c:v>118</c:v>
                </c:pt>
                <c:pt idx="6">
                  <c:v>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2DD-4613-A0E2-51C46FF6A90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6"/>
        <c:txPr>
          <a:bodyPr rot="0" spcFirstLastPara="1" vertOverflow="ellipsis" vert="horz" wrap="square" anchor="ctr" anchorCtr="1"/>
          <a:lstStyle/>
          <a:p>
            <a:pPr rtl="0">
              <a:spcAft>
                <a:spcPts val="600"/>
              </a:spcAft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5672765629437302"/>
          <c:y val="0.34253485556582525"/>
          <c:w val="0.31530250430327511"/>
          <c:h val="0.312820010373252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spcAft>
              <a:spcPts val="600"/>
            </a:spcAft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2F-4F27-8179-8428235363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2F-4F27-8179-8428235363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2F-4F27-8179-8428235363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2F-4F27-8179-8428235363B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22F-4F27-8179-8428235363B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22F-4F27-8179-8428235363BD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08-4030-8970-8C4B7FAED268}"/>
              </c:ext>
            </c:extLst>
          </c:dPt>
          <c:dPt>
            <c:idx val="7"/>
            <c:bubble3D val="0"/>
            <c:spPr>
              <a:solidFill>
                <a:srgbClr val="33CC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908-4030-8970-8C4B7FAED268}"/>
              </c:ext>
            </c:extLst>
          </c:dPt>
          <c:dPt>
            <c:idx val="8"/>
            <c:bubble3D val="0"/>
            <c:spPr>
              <a:solidFill>
                <a:srgbClr val="99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08-4030-8970-8C4B7FAED268}"/>
              </c:ext>
            </c:extLst>
          </c:dPt>
          <c:dPt>
            <c:idx val="9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908-4030-8970-8C4B7FAED268}"/>
              </c:ext>
            </c:extLst>
          </c:dPt>
          <c:dPt>
            <c:idx val="1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08-4030-8970-8C4B7FAED268}"/>
              </c:ext>
            </c:extLst>
          </c:dPt>
          <c:cat>
            <c:strRef>
              <c:f>Sheet1!$A$2:$A$12</c:f>
              <c:strCache>
                <c:ptCount val="11"/>
                <c:pt idx="0">
                  <c:v>Engineering</c:v>
                </c:pt>
                <c:pt idx="1">
                  <c:v>Art</c:v>
                </c:pt>
                <c:pt idx="2">
                  <c:v>music</c:v>
                </c:pt>
                <c:pt idx="3">
                  <c:v>Dance</c:v>
                </c:pt>
                <c:pt idx="4">
                  <c:v>Design</c:v>
                </c:pt>
                <c:pt idx="5">
                  <c:v>Typography</c:v>
                </c:pt>
                <c:pt idx="6">
                  <c:v>Hotel Studies</c:v>
                </c:pt>
                <c:pt idx="7">
                  <c:v>Patternmaking</c:v>
                </c:pt>
                <c:pt idx="8">
                  <c:v>USDA</c:v>
                </c:pt>
                <c:pt idx="9">
                  <c:v>NSF</c:v>
                </c:pt>
                <c:pt idx="10">
                  <c:v>Marketing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6.6</c:v>
                </c:pt>
                <c:pt idx="1">
                  <c:v>6</c:v>
                </c:pt>
                <c:pt idx="2">
                  <c:v>5</c:v>
                </c:pt>
                <c:pt idx="3">
                  <c:v>4.4000000000000004</c:v>
                </c:pt>
                <c:pt idx="4">
                  <c:v>4</c:v>
                </c:pt>
                <c:pt idx="5">
                  <c:v>4</c:v>
                </c:pt>
                <c:pt idx="6">
                  <c:v>3.9</c:v>
                </c:pt>
                <c:pt idx="7">
                  <c:v>3.3</c:v>
                </c:pt>
                <c:pt idx="8">
                  <c:v>3</c:v>
                </c:pt>
                <c:pt idx="9">
                  <c:v>2.5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08-4030-8970-8C4B7FAED2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D2-4884-8404-F62FE44981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D2-4884-8404-F62FE44981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D2-4884-8404-F62FE44981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D2-4884-8404-F62FE449810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1.6</c:v>
                </c:pt>
                <c:pt idx="1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D2-4884-8404-F62FE449810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2.2000000000000002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4D2-4884-8404-F62FE449810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BA9E7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2.7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4D2-4884-8404-F62FE4498101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Series 8</c:v>
                </c:pt>
              </c:strCache>
            </c:strRef>
          </c:tx>
          <c:spPr>
            <a:solidFill>
              <a:srgbClr val="33CC3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  <c:pt idx="0">
                  <c:v>1.6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4D2-4884-8404-F62FE4498101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Series 9</c:v>
                </c:pt>
              </c:strCache>
            </c:strRef>
          </c:tx>
          <c:spPr>
            <a:solidFill>
              <a:srgbClr val="9999F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2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D2-4884-8404-F62FE4498101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Series 10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Sheet1!$K$2:$K$3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4D2-4884-8404-F62FE4498101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Series 11</c:v>
                </c:pt>
              </c:strCache>
            </c:strRef>
          </c:tx>
          <c:spPr>
            <a:solidFill>
              <a:srgbClr val="3366CC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Sheet1!$L$2:$L$3</c:f>
              <c:numCache>
                <c:formatCode>General</c:formatCode>
                <c:ptCount val="2"/>
                <c:pt idx="0">
                  <c:v>4</c:v>
                </c:pt>
                <c:pt idx="1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D2-4884-8404-F62FE4498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053584"/>
        <c:axId val="368048008"/>
      </c:barChart>
      <c:catAx>
        <c:axId val="36805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48008"/>
        <c:crosses val="autoZero"/>
        <c:auto val="1"/>
        <c:lblAlgn val="ctr"/>
        <c:lblOffset val="100"/>
        <c:noMultiLvlLbl val="0"/>
      </c:catAx>
      <c:valAx>
        <c:axId val="368048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5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spcAft>
                <a:spcPts val="1200"/>
              </a:spcAft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FUNDED GRADUATE STUDENTS BY UNIT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281854359337433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spcAft>
              <a:spcPts val="1200"/>
            </a:spcAft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18-4F7C-A053-37F0F6F210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18-4F7C-A053-37F0F6F210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18-4F7C-A053-37F0F6F210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18-4F7C-A053-37F0F6F210E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18-4F7C-A053-37F0F6F210E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18-4F7C-A053-37F0F6F210E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C18-4F7C-A053-37F0F6F210E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C18-4F7C-A053-37F0F6F210E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C18-4F7C-A053-37F0F6F210E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C18-4F7C-A053-37F0F6F210E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C18-4F7C-A053-37F0F6F210E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C18-4F7C-A053-37F0F6F210E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117BA11-971A-44E1-A284-66564F9129F8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18-4F7C-A053-37F0F6F210E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614A4BA-6F63-4430-A195-B868E9B0E384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18-4F7C-A053-37F0F6F210E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9E60DB5-D61B-47EA-9CD7-1D47C46ECD8E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18-4F7C-A053-37F0F6F210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Sheet3!$A$3:$A$14</c:f>
              <c:strCache>
                <c:ptCount val="12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Virginia Tech Transportation Institute</c:v>
                </c:pt>
                <c:pt idx="5">
                  <c:v>Veterinary Medicine</c:v>
                </c:pt>
                <c:pt idx="6">
                  <c:v>Fralin Biomedical Research Institute</c:v>
                </c:pt>
                <c:pt idx="7">
                  <c:v>Virginia Tech National Security Institute</c:v>
                </c:pt>
                <c:pt idx="8">
                  <c:v>Architecture &amp; Urban Studies</c:v>
                </c:pt>
                <c:pt idx="9">
                  <c:v>Liberal Arts and Human Sciences</c:v>
                </c:pt>
                <c:pt idx="10">
                  <c:v>Business</c:v>
                </c:pt>
                <c:pt idx="11">
                  <c:v>Other</c:v>
                </c:pt>
              </c:strCache>
            </c:strRef>
          </c:cat>
          <c:val>
            <c:numRef>
              <c:f>Sheet3!$B$3:$B$14</c:f>
              <c:numCache>
                <c:formatCode>General</c:formatCode>
                <c:ptCount val="12"/>
                <c:pt idx="0">
                  <c:v>1166</c:v>
                </c:pt>
                <c:pt idx="1">
                  <c:v>343</c:v>
                </c:pt>
                <c:pt idx="2">
                  <c:v>264</c:v>
                </c:pt>
                <c:pt idx="3">
                  <c:v>97</c:v>
                </c:pt>
                <c:pt idx="4">
                  <c:v>50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24</c:v>
                </c:pt>
                <c:pt idx="9">
                  <c:v>18</c:v>
                </c:pt>
                <c:pt idx="10">
                  <c:v>5</c:v>
                </c:pt>
                <c:pt idx="1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BC18-4F7C-A053-37F0F6F210E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463842018629925"/>
          <c:y val="0.11539783798211664"/>
          <c:w val="0.2799880106786144"/>
          <c:h val="0.83932843987721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PERCENT OF GRAD STUDENTS FUNDED, BY COLLEGE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7EA-4F51-ACEE-6BAF3BF2D77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7EA-4F51-ACEE-6BAF3BF2D77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7EA-4F51-ACEE-6BAF3BF2D77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7EA-4F51-ACEE-6BAF3BF2D77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7EA-4F51-ACEE-6BAF3BF2D77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7EA-4F51-ACEE-6BAF3BF2D77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7EA-4F51-ACEE-6BAF3BF2D77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('By College'!$A$3:$A$6,'By College'!$A$8,'By College'!$A$11,'By College'!$A$13)</c:f>
              <c:strCache>
                <c:ptCount val="7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Veterinary Medicine</c:v>
                </c:pt>
                <c:pt idx="5">
                  <c:v>Architecture &amp; Urban Studies</c:v>
                </c:pt>
                <c:pt idx="6">
                  <c:v>Business</c:v>
                </c:pt>
              </c:strCache>
              <c:extLst/>
            </c:strRef>
          </c:cat>
          <c:val>
            <c:numRef>
              <c:f>('By College'!$E$3:$E$6,'By College'!$E$8,'By College'!$E$11,'By College'!$E$13)</c:f>
              <c:numCache>
                <c:formatCode>0%</c:formatCode>
                <c:ptCount val="7"/>
                <c:pt idx="0">
                  <c:v>0.4436834094368341</c:v>
                </c:pt>
                <c:pt idx="1">
                  <c:v>0.55863192182410426</c:v>
                </c:pt>
                <c:pt idx="2">
                  <c:v>0.47227191413237923</c:v>
                </c:pt>
                <c:pt idx="3">
                  <c:v>0.29305135951661632</c:v>
                </c:pt>
                <c:pt idx="4">
                  <c:v>0.31914893617021278</c:v>
                </c:pt>
                <c:pt idx="5">
                  <c:v>5.1948051948051951E-2</c:v>
                </c:pt>
                <c:pt idx="6">
                  <c:v>1.098901098901099E-2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B55-4C15-99A7-057EDD87D8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1"/>
        <c:overlap val="-2"/>
        <c:axId val="1852109279"/>
        <c:axId val="1852104703"/>
      </c:barChart>
      <c:catAx>
        <c:axId val="1852109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4703"/>
        <c:crosses val="autoZero"/>
        <c:auto val="1"/>
        <c:lblAlgn val="ctr"/>
        <c:lblOffset val="100"/>
        <c:noMultiLvlLbl val="0"/>
      </c:catAx>
      <c:valAx>
        <c:axId val="1852104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9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EFF69-719E-4D6F-80E5-49476C900B41}" type="datetimeFigureOut">
              <a:rPr lang="en-US" smtClean="0"/>
              <a:t>8/31/2022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E8684-E164-4602-851B-D7C0BADA3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5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microsoft.com/office/2007/relationships/hdphoto" Target="../media/hdphoto4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592552-9055-4D79-90BB-47A110EE48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206032" cy="6858000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E12C742-DD1E-46A2-8CB2-8EC5C2FC3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83559" y="4952828"/>
            <a:ext cx="5405863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date of presentation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AC08D-157B-47D8-8D1B-1E9D3F7EA5C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83559" y="723901"/>
            <a:ext cx="5405182" cy="2828722"/>
          </a:xfrm>
        </p:spPr>
        <p:txBody>
          <a:bodyPr anchor="b"/>
          <a:lstStyle>
            <a:lvl1pPr algn="l">
              <a:lnSpc>
                <a:spcPts val="4400"/>
              </a:lnSpc>
              <a:defRPr kumimoji="0" lang="en-US" sz="4400" b="0" i="0" u="none" strike="noStrike" kern="1200" cap="none" spc="0" normalizeH="0" baseline="0" dirty="0">
                <a:ln>
                  <a:noFill/>
                </a:ln>
                <a:solidFill>
                  <a:srgbClr val="3B3C3E"/>
                </a:solidFill>
                <a:effectLst/>
                <a:uLnTx/>
                <a:uFillTx/>
                <a:latin typeface="Gineso Cond Demi Italic" panose="02000506040000020004" pitchFamily="50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9BA1B-268F-4CF7-B07E-B2DF37ED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5405182" cy="627661"/>
          </a:xfrm>
        </p:spPr>
        <p:txBody>
          <a:bodyPr>
            <a:noAutofit/>
          </a:bodyPr>
          <a:lstStyle>
            <a:lvl1pPr marL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None/>
              <a:defRPr sz="20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A05301E0-DF4F-459F-8D87-C8541C942351}"/>
              </a:ext>
            </a:extLst>
          </p:cNvPr>
          <p:cNvSpPr txBox="1">
            <a:spLocks/>
          </p:cNvSpPr>
          <p:nvPr/>
        </p:nvSpPr>
        <p:spPr>
          <a:xfrm>
            <a:off x="5574765" y="6356350"/>
            <a:ext cx="1443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229B1-D60A-444D-8A1B-C64A549FB2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4604-CF8A-4F56-B6C2-C050543279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6C411-CED7-4C99-8FA8-F0ED4D0DE5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220BC8-F79C-429C-BF88-722859AE17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98956" y="397784"/>
            <a:ext cx="2134037" cy="34319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2C67451-21FE-4C9C-AA44-AAAA00BAE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617237" y="397785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D2590A-6848-4CEC-8AD3-944B8A78A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3461"/>
          <a:stretch/>
        </p:blipFill>
        <p:spPr>
          <a:xfrm>
            <a:off x="398955" y="3913781"/>
            <a:ext cx="4568482" cy="297334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0AC41B5-6003-460E-A6E4-B1E9F4EB4B8A}"/>
              </a:ext>
            </a:extLst>
          </p:cNvPr>
          <p:cNvSpPr/>
          <p:nvPr userDrawn="1"/>
        </p:nvSpPr>
        <p:spPr>
          <a:xfrm>
            <a:off x="2532993" y="3310526"/>
            <a:ext cx="2434444" cy="1465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D89F96-2D30-4473-BF1D-F6CF70A56F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611428" y="3303984"/>
            <a:ext cx="2398450" cy="1394140"/>
          </a:xfrm>
          <a:prstGeom prst="rect">
            <a:avLst/>
          </a:prstGeom>
        </p:spPr>
      </p:pic>
      <p:sp>
        <p:nvSpPr>
          <p:cNvPr id="33" name="Rectangle 17">
            <a:extLst>
              <a:ext uri="{FF2B5EF4-FFF2-40B4-BE49-F238E27FC236}">
                <a16:creationId xmlns:a16="http://schemas.microsoft.com/office/drawing/2014/main" id="{9854C9F2-7782-4AA7-9087-4946E56FA4E7}"/>
              </a:ext>
            </a:extLst>
          </p:cNvPr>
          <p:cNvSpPr/>
          <p:nvPr userDrawn="1"/>
        </p:nvSpPr>
        <p:spPr>
          <a:xfrm>
            <a:off x="8367063" y="6196617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17">
            <a:extLst>
              <a:ext uri="{FF2B5EF4-FFF2-40B4-BE49-F238E27FC236}">
                <a16:creationId xmlns:a16="http://schemas.microsoft.com/office/drawing/2014/main" id="{5E599B08-C1F7-4F34-BC0B-58713051FFC1}"/>
              </a:ext>
            </a:extLst>
          </p:cNvPr>
          <p:cNvSpPr/>
          <p:nvPr userDrawn="1"/>
        </p:nvSpPr>
        <p:spPr>
          <a:xfrm>
            <a:off x="8815291" y="6196617"/>
            <a:ext cx="3390742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BE8056FF-BC1B-45FA-A82B-B1A8E669AD8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056" y="6321142"/>
            <a:ext cx="309981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548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2328">
          <p15:clr>
            <a:srgbClr val="FBAE40"/>
          </p15:clr>
        </p15:guide>
        <p15:guide id="3" orient="horz" pos="43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986B-E771-461F-A63A-236BD46A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1249745"/>
            <a:ext cx="2998267" cy="36505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54E111-64FA-4C4B-9235-C1AA69F6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8/31/2022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96CED-BD26-472F-B302-8010004C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350AC-EFDF-4936-9D72-A32FCF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or peop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729095-B1D2-43F7-AC97-0E2E55C2D9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5422" y="5503983"/>
            <a:ext cx="2885932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3A53C54-8B7C-41D8-AF32-C2C755E0E2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05172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5307598-D871-4907-8790-F58CF42110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05422" y="2280114"/>
            <a:ext cx="2885932" cy="1148886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3390942-9942-49F0-9F31-A0D0A076F82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05172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4D9081E-F1D3-4A33-8559-EFF5FE82A6B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8010" y="5503983"/>
            <a:ext cx="3125056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7246F1A6-C04D-4F04-9390-4BA9E00C466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77760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5C6E2A6A-5178-4631-A75B-E4CA5B07E0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90104" y="2280114"/>
            <a:ext cx="3112961" cy="1148886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962E7D79-B036-4BF8-AB3D-A9EFD6E364F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277760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A8C4D-6919-4C8B-9022-7D8681F60E40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37A41F-7B52-4F9B-9B6D-855901A93AC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52E8BC-7E01-4C40-9453-E83986FA5F8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9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 at top of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173CE-574F-442D-9332-B0DACDC5D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ACD1A-1BB8-487C-A326-EB35A387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5DDD5-4F28-455A-9333-712FA5F6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0FD3D06-2905-44AF-ABB3-B4D9C33DD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207862" cy="420624"/>
          </a:xfrm>
        </p:spPr>
        <p:txBody>
          <a:bodyPr anchor="t" anchorCtr="0"/>
          <a:lstStyle>
            <a:lvl1pPr>
              <a:lnSpc>
                <a:spcPts val="46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C34A0-498A-4B76-A63C-6B0EDBA687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376" y="1571002"/>
            <a:ext cx="10774363" cy="4885542"/>
          </a:xfrm>
        </p:spPr>
        <p:txBody>
          <a:bodyPr/>
          <a:lstStyle>
            <a:lvl1pPr marL="0" indent="0">
              <a:lnSpc>
                <a:spcPts val="2900"/>
              </a:lnSpc>
              <a:buFontTx/>
              <a:buNone/>
              <a:defRPr/>
            </a:lvl1pPr>
            <a:lvl2pPr>
              <a:lnSpc>
                <a:spcPts val="26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181A1-E20F-4AD1-993D-54EC5E5BF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79BD-1556-4D41-8CD3-CAB21A94A2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C73D7-E863-49D3-A2DC-C21211B9CA4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D9A47D9-7E49-4440-BAA4-1086D053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181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17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4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ith Grey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4FE3E-44DE-4DDF-A9D4-447E30AE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B4880-FCF6-4F8C-907B-2D68F710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79862-7798-4117-8B32-29793ECD3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6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6" y="1562101"/>
            <a:ext cx="2485662" cy="4826342"/>
          </a:xfrm>
        </p:spPr>
        <p:txBody>
          <a:bodyPr>
            <a:normAutofit/>
          </a:bodyPr>
          <a:lstStyle>
            <a:lvl1pPr>
              <a:defRPr lang="en-US" sz="18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content at right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1F378-7681-4024-9F9C-AB64B7F0A08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D8852-A171-4792-8CD5-B5DE785FD6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FE949-0031-46B0-A452-AACCD28564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605E66-9B82-42F5-B503-DADAD04FB6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4988" y="723900"/>
            <a:ext cx="7418387" cy="55641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9457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; BLANK SPACE F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5" y="2754351"/>
            <a:ext cx="3015607" cy="3634092"/>
          </a:xfrm>
        </p:spPr>
        <p:txBody>
          <a:bodyPr>
            <a:normAutofit/>
          </a:bodyPr>
          <a:lstStyle>
            <a:lvl1pPr marL="285750" indent="-285750">
              <a:lnSpc>
                <a:spcPts val="3200"/>
              </a:lnSpc>
              <a:buClr>
                <a:schemeClr val="bg1"/>
              </a:buClr>
              <a:buFont typeface="Wingdings" panose="05000000000000000000" pitchFamily="2" charset="2"/>
              <a:buChar char="§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diagram or chart at right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CA3D07-8C2A-41A7-B676-6BAEB46C2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8868"/>
            <a:ext cx="3015607" cy="17934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B88275-FC16-4183-971D-D824742723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68464-1597-4AD7-8036-C61343C9F5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B3B0-D3BD-48B5-81F8-699333A6F2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13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3CC0C-B7A1-455D-A295-FA59256A06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62400" y="723900"/>
            <a:ext cx="7801232" cy="58128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E7378DD-9767-493B-AAD6-022D5281DE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5" y="1538244"/>
            <a:ext cx="2485663" cy="4998480"/>
          </a:xfrm>
        </p:spPr>
        <p:txBody>
          <a:bodyPr/>
          <a:lstStyle>
            <a:lvl1pPr marL="0" indent="0">
              <a:buFontTx/>
              <a:buNone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picture at right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470EA3-BF5A-4312-9CED-D175400DF8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99F82D-1B48-41F4-9DD4-AF00C8C511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BD645-6CE2-4247-AB87-4735C833A5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7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lkout Slide - Research and Innovai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2357F-30CD-4A3C-A4D4-4B056C2EF2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61F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D6F32C-6334-457F-976C-04F349947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145" y="2904702"/>
            <a:ext cx="8216768" cy="111496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F0543F-320F-4146-B901-EA111530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027C6-08BA-487F-BF91-DFD647AB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E2E7E-0F37-4FFC-BF81-D84B1A36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3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817" y="1007061"/>
            <a:ext cx="7052820" cy="5568700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80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8D876-46FF-434E-8D1F-84232E2B7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72F3AB-4C16-43D8-9973-6FAC0CA11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17292-BC3A-4B2D-91D8-21B65EB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1E92D-6085-4546-9E41-49DBC5B01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40E82-D045-4719-AE47-20827948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09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A52BC9-7C3C-4143-9355-ED77B4826D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0ABE7-2BF5-4A13-9452-C57729391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EFC8E-7B22-4A2F-901B-7AD140B42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1943-B2BF-4FB8-AE85-E68CB9D3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3EE0-0DDA-4A5C-A83D-7A02AA2A3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931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99FE144-2863-4D27-ABBE-54B4ABB203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6" y="1480668"/>
            <a:ext cx="6562648" cy="1375709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Edit Master text styles – do not make this text box any wider than this – it is too hard to read text that stretches all the way across the slide. Put an image or something over on the right.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9C37F-312C-4675-8965-E3EAAEEB92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7FAE3-1273-46B0-8269-EF60F0EEB8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EDEB4-10A9-4DE5-A741-E6C7524F6F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B3CF96-3BA6-4C97-9409-5F841334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86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word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1F4C51-7BB1-4B81-B227-B5838BD1E8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1120" y="0"/>
            <a:ext cx="12343119" cy="712418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8608993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</p:spTree>
    <p:extLst>
      <p:ext uri="{BB962C8B-B14F-4D97-AF65-F5344CB8AC3E}">
        <p14:creationId xmlns:p14="http://schemas.microsoft.com/office/powerpoint/2010/main" val="33406817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word + 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1ECA7C-AE18-4086-AA18-14DC8E595E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30" y="-1"/>
            <a:ext cx="12268230" cy="68740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7656959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7930B7E-AC60-4E41-987A-721CABF2AB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59305" y="886322"/>
            <a:ext cx="3331952" cy="5420210"/>
          </a:xfrm>
          <a:solidFill>
            <a:schemeClr val="bg1"/>
          </a:solidFill>
        </p:spPr>
        <p:txBody>
          <a:bodyPr lIns="182880" tIns="182880" rIns="128016" bIns="182880"/>
          <a:lstStyle>
            <a:lvl1pPr marL="228600" indent="-228600">
              <a:def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cherus Grotesque Regular"/>
                <a:ea typeface="+mn-ea"/>
                <a:cs typeface="+mn-cs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ts val="2300"/>
              </a:lnSpc>
              <a:spcBef>
                <a:spcPts val="800"/>
              </a:spcBef>
              <a:spcAft>
                <a:spcPts val="900"/>
              </a:spcAft>
              <a:buClr>
                <a:srgbClr val="50859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805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letely blank (no left col show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F083E9-F9AE-412E-84EB-1F51043D72BC}"/>
              </a:ext>
            </a:extLst>
          </p:cNvPr>
          <p:cNvSpPr/>
          <p:nvPr userDrawn="1"/>
        </p:nvSpPr>
        <p:spPr>
          <a:xfrm>
            <a:off x="-21997" y="330127"/>
            <a:ext cx="700592" cy="6527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1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9B1A5DC-CC89-42B5-A7BF-026A3F3F82ED}"/>
              </a:ext>
            </a:extLst>
          </p:cNvPr>
          <p:cNvSpPr/>
          <p:nvPr/>
        </p:nvSpPr>
        <p:spPr>
          <a:xfrm>
            <a:off x="4964550" y="333038"/>
            <a:ext cx="7241483" cy="65339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12DA565A-17C9-4A4A-A89B-C2364D194E5C}"/>
              </a:ext>
            </a:extLst>
          </p:cNvPr>
          <p:cNvSpPr>
            <a:spLocks noGrp="1"/>
          </p:cNvSpPr>
          <p:nvPr>
            <p:ph type="subTitle" idx="14" hasCustomPrompt="1"/>
          </p:nvPr>
        </p:nvSpPr>
        <p:spPr>
          <a:xfrm>
            <a:off x="5316279" y="4466123"/>
            <a:ext cx="6278610" cy="700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or other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74D6D8-F737-4F02-A82E-74620AA59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6279" y="402701"/>
            <a:ext cx="6277782" cy="3312652"/>
          </a:xfrm>
        </p:spPr>
        <p:txBody>
          <a:bodyPr anchor="b" anchorCtr="0"/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neso Cond Regular" panose="02000506040000020004" pitchFamily="50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5A9D4E-C7BD-4A0B-9124-290C39640CF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CF06B2-AEED-4FCC-A6A5-DE2975DD310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37F49-CD32-4CA7-9C0B-8ADD6DBF47A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B6A3A3-A417-4475-878F-65DFD17157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17634" y="333038"/>
            <a:ext cx="2134037" cy="34319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555D8B-F721-4938-920D-EA52DBD0DC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535915" y="333039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CE5BCA-AA08-4872-A7A0-8212C498CF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2520"/>
          <a:stretch/>
        </p:blipFill>
        <p:spPr>
          <a:xfrm>
            <a:off x="317633" y="3849034"/>
            <a:ext cx="4568482" cy="300896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3D5DA32-EEA4-4A40-8F40-97B6656ADE50}"/>
              </a:ext>
            </a:extLst>
          </p:cNvPr>
          <p:cNvSpPr/>
          <p:nvPr userDrawn="1"/>
        </p:nvSpPr>
        <p:spPr>
          <a:xfrm>
            <a:off x="2451671" y="3225462"/>
            <a:ext cx="2515766" cy="1495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8C0D18-B58D-4A2F-B153-D10F7F3C6C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530106" y="3239238"/>
            <a:ext cx="2398450" cy="1394140"/>
          </a:xfrm>
          <a:prstGeom prst="rect">
            <a:avLst/>
          </a:prstGeom>
        </p:spPr>
      </p:pic>
      <p:sp>
        <p:nvSpPr>
          <p:cNvPr id="31" name="Rectangle 17">
            <a:extLst>
              <a:ext uri="{FF2B5EF4-FFF2-40B4-BE49-F238E27FC236}">
                <a16:creationId xmlns:a16="http://schemas.microsoft.com/office/drawing/2014/main" id="{4A6357F1-940A-4A67-9763-15AE99C543ED}"/>
              </a:ext>
            </a:extLst>
          </p:cNvPr>
          <p:cNvSpPr/>
          <p:nvPr userDrawn="1"/>
        </p:nvSpPr>
        <p:spPr>
          <a:xfrm>
            <a:off x="8367063" y="6196617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17">
            <a:extLst>
              <a:ext uri="{FF2B5EF4-FFF2-40B4-BE49-F238E27FC236}">
                <a16:creationId xmlns:a16="http://schemas.microsoft.com/office/drawing/2014/main" id="{AF13D7AC-B553-4F2D-BB8C-04312E2B6E98}"/>
              </a:ext>
            </a:extLst>
          </p:cNvPr>
          <p:cNvSpPr/>
          <p:nvPr userDrawn="1"/>
        </p:nvSpPr>
        <p:spPr>
          <a:xfrm>
            <a:off x="8815291" y="6196617"/>
            <a:ext cx="3390742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73CBF18-BA72-4AF6-AA82-EC4AB8FC6A6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056" y="6321142"/>
            <a:ext cx="3099815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2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241E8-8930-4B7D-B44A-EFB4A274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37817" y="1007060"/>
            <a:ext cx="3324314" cy="56611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4702" y="1007060"/>
            <a:ext cx="3487689" cy="56611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E6CE3-EB36-493C-AD6A-EC9782CF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8/31/2022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5A6A2-A509-4017-8EEA-DD5F5D0D0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751F2-D15A-44B0-A620-184F68E0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406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,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2376" y="1487252"/>
            <a:ext cx="5004935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8599" y="1487252"/>
            <a:ext cx="5004936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C49608-9193-44A8-B92A-1961C681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065796" cy="52317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8C001-FC4C-4D54-B5CD-975F379B6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1EF57-88FF-43A0-A185-7EBF42C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18316-AF82-411C-934B-C9ACE10A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969506" cy="155326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637322"/>
            <a:ext cx="4566273" cy="3938438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1006475"/>
            <a:ext cx="6142037" cy="55689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881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1"/>
            <a:ext cx="10986724" cy="63886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068909"/>
            <a:ext cx="4566273" cy="4506851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2068573"/>
            <a:ext cx="6142037" cy="45068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604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FDEAA-5ACE-4CEF-A42F-BD4A6050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50" y="705815"/>
            <a:ext cx="3031533" cy="523167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76E1E-DBC1-4447-A884-E86F35886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640935"/>
            <a:ext cx="3414719" cy="763209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  <a:latin typeface="Gineso Cond Demi" panose="0200050604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9EB18-9DBD-4F50-A038-846425ECF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37817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lnSpc>
                <a:spcPts val="1900"/>
              </a:lnSpc>
              <a:spcBef>
                <a:spcPts val="0"/>
              </a:spcBef>
              <a:defRPr sz="14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A9985E-737E-4C7E-A71E-2252E74E42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52541" y="651347"/>
            <a:ext cx="3414719" cy="777794"/>
          </a:xfrm>
        </p:spPr>
        <p:txBody>
          <a:bodyPr anchor="b">
            <a:noAutofit/>
          </a:bodyPr>
          <a:lstStyle>
            <a:lvl1pPr marL="0" indent="0">
              <a:buNone/>
              <a:defRPr lang="en-US" sz="2400" b="0" kern="1200" dirty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7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96DE29-5ED6-4721-B26C-3C710D40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E863CC-A84A-49EC-B24C-AE33CFDA9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75A18A-9DCB-4201-AD8A-43093981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5A96C62-1628-4381-A5F9-7BA17EA7EEF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52541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8654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;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C8058DF-3A9C-461E-8367-38819BF42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6916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dirty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38E861B-9F45-4809-AFB7-47254836FC06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506916" y="2252131"/>
            <a:ext cx="5138907" cy="4259263"/>
          </a:xfrm>
        </p:spPr>
        <p:txBody>
          <a:bodyPr>
            <a:normAutofit/>
          </a:bodyPr>
          <a:lstStyle>
            <a:lvl1pPr marL="174625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725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1825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CE15BA-F50E-4E43-ADD2-6C0D949F5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835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6B7F578-7590-466B-9A78-FE798F8EFFC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75835" y="2252131"/>
            <a:ext cx="5138907" cy="4259263"/>
          </a:xfrm>
        </p:spPr>
        <p:txBody>
          <a:bodyPr>
            <a:normAutofit/>
          </a:bodyPr>
          <a:lstStyle>
            <a:lvl1pPr marL="517525" indent="-342900">
              <a:buFontTx/>
              <a:buNone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85750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0375" indent="-285750"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1687" indent="-285750">
              <a:defRPr/>
            </a:lvl4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F6FD41-C409-4731-A088-1AF292F3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3FCC58-851A-4600-B4DB-FB3CB244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8D0BF-4075-4A14-A205-277B7C78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9D35C34-E846-4802-8D37-CCB4F97A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82" y="71580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5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7E7199-5A45-4557-A7E0-79D942AABEA5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539" y="-1"/>
            <a:ext cx="12200539" cy="687191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05B35-DA36-41EE-83F0-61ED4A89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015607" cy="36696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C5AC3-082B-4407-B2CB-AD5DF83C7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1007059"/>
            <a:ext cx="7056726" cy="46765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D66ED6-CAD1-4D6F-9B68-848FFC4EED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450" y="6998413"/>
            <a:ext cx="912632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B4B0-9523-48C0-B21B-E00C941C8C49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685382-461C-48FA-BA83-772B1E2F6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998413"/>
            <a:ext cx="102437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28232-BE5B-43D1-A2D3-6501234B3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544" y="6998413"/>
            <a:ext cx="4756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11" r:id="rId2"/>
    <p:sldLayoutId id="2147483887" r:id="rId3"/>
    <p:sldLayoutId id="2147483813" r:id="rId4"/>
    <p:sldLayoutId id="2147483814" r:id="rId5"/>
    <p:sldLayoutId id="2147483861" r:id="rId6"/>
    <p:sldLayoutId id="2147483862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  <p:sldLayoutId id="2147483823" r:id="rId16"/>
    <p:sldLayoutId id="2147483824" r:id="rId17"/>
    <p:sldLayoutId id="2147483825" r:id="rId18"/>
    <p:sldLayoutId id="2147483826" r:id="rId19"/>
    <p:sldLayoutId id="2147483827" r:id="rId20"/>
    <p:sldLayoutId id="2147483828" r:id="rId21"/>
    <p:sldLayoutId id="2147483829" r:id="rId22"/>
    <p:sldLayoutId id="2147483888" r:id="rId23"/>
    <p:sldLayoutId id="2147483889" r:id="rId24"/>
    <p:sldLayoutId id="2147483831" r:id="rId25"/>
  </p:sldLayoutIdLst>
  <p:txStyles>
    <p:titleStyle>
      <a:lvl1pPr algn="l" defTabSz="914400" rtl="0" eaLnBrk="1" latinLnBrk="0" hangingPunct="1">
        <a:lnSpc>
          <a:spcPts val="4400"/>
        </a:lnSpc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Gineso Cond Regular" panose="0200050604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ts val="2900"/>
        </a:lnSpc>
        <a:spcBef>
          <a:spcPts val="800"/>
        </a:spcBef>
        <a:spcAft>
          <a:spcPts val="900"/>
        </a:spcAft>
        <a:buClr>
          <a:schemeClr val="accent1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300"/>
        </a:spcAft>
        <a:buClr>
          <a:schemeClr val="bg1">
            <a:lumMod val="75000"/>
          </a:schemeClr>
        </a:buClr>
        <a:buFont typeface="Gineso Cond Book" panose="02000506040000020004" pitchFamily="50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40">
          <p15:clr>
            <a:srgbClr val="F26B43"/>
          </p15:clr>
        </p15:guide>
        <p15:guide id="2" pos="108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127">
          <p15:clr>
            <a:srgbClr val="F26B43"/>
          </p15:clr>
        </p15:guide>
        <p15:guide id="6" pos="2496">
          <p15:clr>
            <a:srgbClr val="F26B43"/>
          </p15:clr>
        </p15:guide>
        <p15:guide id="7" orient="horz" pos="528">
          <p15:clr>
            <a:srgbClr val="F26B43"/>
          </p15:clr>
        </p15:guide>
        <p15:guide id="8" orient="horz" pos="2160">
          <p15:clr>
            <a:srgbClr val="F26B43"/>
          </p15:clr>
        </p15:guide>
        <p15:guide id="9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74D8C-8725-4257-ADE1-DCA9ABAB1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June,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6D78425-A775-43EE-8CEC-89D6C5E39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3558" y="723901"/>
            <a:ext cx="5972413" cy="2828722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60C9B3-C415-4164-8E3F-7F3198533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6151088" cy="627661"/>
          </a:xfrm>
        </p:spPr>
        <p:txBody>
          <a:bodyPr/>
          <a:lstStyle/>
          <a:p>
            <a:r>
              <a:rPr lang="en-US" dirty="0"/>
              <a:t>Subtitle; bigger text</a:t>
            </a:r>
          </a:p>
          <a:p>
            <a:r>
              <a:rPr lang="en-US" sz="1800" dirty="0"/>
              <a:t>Subtitle; smaller text</a:t>
            </a:r>
          </a:p>
        </p:txBody>
      </p:sp>
    </p:spTree>
    <p:extLst>
      <p:ext uri="{BB962C8B-B14F-4D97-AF65-F5344CB8AC3E}">
        <p14:creationId xmlns:p14="http://schemas.microsoft.com/office/powerpoint/2010/main" val="941668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585234-8E31-4AA4-9F89-43426BEDD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21702C2-7906-45FD-A180-094C1410160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C9D219-8326-4C72-8379-5BF3BC891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B3A5C4-1273-4004-A14D-2CDB24B84D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8F8A80-E67A-43D2-AF8E-8E56F1322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Comparison;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12697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696978-9781-443D-A315-E634C9FF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1445257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F63C91-BA88-4BD6-A4E8-E8BC7E88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 at top of slide</a:t>
            </a:r>
          </a:p>
        </p:txBody>
      </p:sp>
    </p:spTree>
    <p:extLst>
      <p:ext uri="{BB962C8B-B14F-4D97-AF65-F5344CB8AC3E}">
        <p14:creationId xmlns:p14="http://schemas.microsoft.com/office/powerpoint/2010/main" val="353884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C09622-426A-4C7D-AED0-881B1BB9D2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AFF4DC-6FCF-4AF9-8077-FEEEB4A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at top; unbulleted text</a:t>
            </a:r>
          </a:p>
        </p:txBody>
      </p:sp>
    </p:spTree>
    <p:extLst>
      <p:ext uri="{BB962C8B-B14F-4D97-AF65-F5344CB8AC3E}">
        <p14:creationId xmlns:p14="http://schemas.microsoft.com/office/powerpoint/2010/main" val="178422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C8301B-FD26-40C8-8707-07FBE64085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Content with caption (no title on this one but the user should remove the bullet)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9087A3-8AD8-470B-85AE-CA662B0511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43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EDBB7-727F-4364-9536-50860A0325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User should remove the indent from this caption text placeholder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B3CED1-4EA5-4755-8390-1204130BF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caption; blank space for chart</a:t>
            </a:r>
          </a:p>
        </p:txBody>
      </p:sp>
    </p:spTree>
    <p:extLst>
      <p:ext uri="{BB962C8B-B14F-4D97-AF65-F5344CB8AC3E}">
        <p14:creationId xmlns:p14="http://schemas.microsoft.com/office/powerpoint/2010/main" val="1511753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8B71CE-074F-4629-A2A9-1CCC0277781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91D29-3F3C-4556-B39F-7284DFEBBA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Picture with caption (no title here)</a:t>
            </a:r>
          </a:p>
        </p:txBody>
      </p:sp>
    </p:spTree>
    <p:extLst>
      <p:ext uri="{BB962C8B-B14F-4D97-AF65-F5344CB8AC3E}">
        <p14:creationId xmlns:p14="http://schemas.microsoft.com/office/powerpoint/2010/main" val="2184266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253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856E5C-F571-4843-8D9F-6AC13CE1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5F108-6720-4390-A0B0-B1E5C2B004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ts val="2300"/>
              </a:lnSpc>
              <a:buClr>
                <a:srgbClr val="508590"/>
              </a:buClr>
              <a:defRPr/>
            </a:pPr>
            <a:r>
              <a:rPr lang="en-US" dirty="0"/>
              <a:t>Bulleted text goes here. Do not resize the text! Edit until it fits within this white space.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38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75A51D-835F-4599-A980-6DEA5A484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75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“Title and content” layout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Bulleted text goes here. Don’t auto-size this text. If it all won’t fit here on one slide, break it up into more than one slide so it will be readable.</a:t>
            </a:r>
          </a:p>
          <a:p>
            <a:r>
              <a:rPr lang="en-US" dirty="0"/>
              <a:t>Fewer bullets are better.</a:t>
            </a:r>
          </a:p>
          <a:p>
            <a:r>
              <a:rPr lang="en-US" dirty="0"/>
              <a:t>Write out acronyms or avoid them whenever possible. </a:t>
            </a:r>
          </a:p>
          <a:p>
            <a:r>
              <a:rPr lang="en-US" dirty="0"/>
              <a:t>Write out “Virginia Tech” – do not say “VT.”</a:t>
            </a:r>
          </a:p>
          <a:p>
            <a:r>
              <a:rPr lang="en-US" dirty="0"/>
              <a:t>Punctuation goes inside quotation marks. “</a:t>
            </a:r>
            <a:r>
              <a:rPr lang="en-US"/>
              <a:t>Like this.”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40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6A9BC20-8A58-4D54-BA9F-B6EB82CA9B46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344FC-A6B1-4E14-A0A3-6A22BDA0D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charts</a:t>
            </a:r>
          </a:p>
        </p:txBody>
      </p:sp>
    </p:spTree>
    <p:extLst>
      <p:ext uri="{BB962C8B-B14F-4D97-AF65-F5344CB8AC3E}">
        <p14:creationId xmlns:p14="http://schemas.microsoft.com/office/powerpoint/2010/main" val="254059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7673-E942-441D-963C-37F702F2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267563" cy="633046"/>
          </a:xfrm>
        </p:spPr>
        <p:txBody>
          <a:bodyPr/>
          <a:lstStyle/>
          <a:p>
            <a:r>
              <a:rPr lang="en-US" dirty="0"/>
              <a:t>By agency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E755DC9-A274-4B76-A913-759B194B622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996280" y="1019908"/>
          <a:ext cx="8627150" cy="583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9895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5C00B-2C7F-43A2-BACF-7A36D4CA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only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26398F9-C9F5-43F9-B521-63CA546F68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9121615"/>
              </p:ext>
            </p:extLst>
          </p:nvPr>
        </p:nvGraphicFramePr>
        <p:xfrm>
          <a:off x="1928271" y="1011897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332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390D2-7860-45D3-9ADA-5B0AA2193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2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5EC2F51-1977-45CA-90D6-172D9FF2EED4}"/>
              </a:ext>
            </a:extLst>
          </p:cNvPr>
          <p:cNvGraphicFramePr/>
          <p:nvPr>
            <p:extLst/>
          </p:nvPr>
        </p:nvGraphicFramePr>
        <p:xfrm>
          <a:off x="862376" y="1303506"/>
          <a:ext cx="11034552" cy="4922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571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B9242-E503-4B49-802E-3A46ECB2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2"/>
            <a:ext cx="2998267" cy="3836429"/>
          </a:xfrm>
        </p:spPr>
        <p:txBody>
          <a:bodyPr/>
          <a:lstStyle/>
          <a:p>
            <a:r>
              <a:rPr lang="en-US" dirty="0"/>
              <a:t>By college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6363791-D6A1-4FBA-BB52-BF876994B7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858687" y="1371600"/>
          <a:ext cx="8474625" cy="543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67F17A56-4FDA-4797-87C7-6ECA2911438C}"/>
              </a:ext>
            </a:extLst>
          </p:cNvPr>
          <p:cNvGrpSpPr/>
          <p:nvPr/>
        </p:nvGrpSpPr>
        <p:grpSpPr>
          <a:xfrm>
            <a:off x="7141439" y="1979365"/>
            <a:ext cx="3660652" cy="4556350"/>
            <a:chOff x="7329008" y="1920750"/>
            <a:chExt cx="3660652" cy="455635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AF8F53-039D-4C92-ABA7-5E99A9E4DA8F}"/>
                </a:ext>
              </a:extLst>
            </p:cNvPr>
            <p:cNvSpPr txBox="1"/>
            <p:nvPr/>
          </p:nvSpPr>
          <p:spPr>
            <a:xfrm>
              <a:off x="7329008" y="1920750"/>
              <a:ext cx="3660652" cy="455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5760" tIns="91440" rIns="91440" bIns="91440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US" sz="1200" dirty="0"/>
                <a:t>Engineering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Science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Agriculture and Life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Natural Resources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Transportation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Veterinary Medicine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 err="1"/>
                <a:t>Fralin</a:t>
              </a:r>
              <a:r>
                <a:rPr lang="en-US" sz="1200" dirty="0"/>
                <a:t> Biomedical Research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National Security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Architecture and Urban Studies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Liberal Arts and Human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Business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Other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15B8956-80BF-497D-9E28-CF70B3ED1297}"/>
                </a:ext>
              </a:extLst>
            </p:cNvPr>
            <p:cNvGrpSpPr/>
            <p:nvPr/>
          </p:nvGrpSpPr>
          <p:grpSpPr>
            <a:xfrm>
              <a:off x="7443621" y="2033820"/>
              <a:ext cx="121742" cy="3822605"/>
              <a:chOff x="7443621" y="2033820"/>
              <a:chExt cx="121742" cy="382260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3F8B317-703E-45F8-90CB-C237E93B48AB}"/>
                  </a:ext>
                </a:extLst>
              </p:cNvPr>
              <p:cNvSpPr/>
              <p:nvPr/>
            </p:nvSpPr>
            <p:spPr>
              <a:xfrm>
                <a:off x="7443621" y="2033820"/>
                <a:ext cx="121742" cy="130539"/>
              </a:xfrm>
              <a:prstGeom prst="rect">
                <a:avLst/>
              </a:prstGeom>
              <a:solidFill>
                <a:srgbClr val="5085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5D138FE-7A20-46C3-ACCA-670F1D1A86B5}"/>
                  </a:ext>
                </a:extLst>
              </p:cNvPr>
              <p:cNvSpPr/>
              <p:nvPr/>
            </p:nvSpPr>
            <p:spPr>
              <a:xfrm>
                <a:off x="7443621" y="2375667"/>
                <a:ext cx="121742" cy="130539"/>
              </a:xfrm>
              <a:prstGeom prst="rect">
                <a:avLst/>
              </a:prstGeom>
              <a:solidFill>
                <a:srgbClr val="861F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722F8-08E6-4B2C-884C-56A2ACC5EF7B}"/>
                  </a:ext>
                </a:extLst>
              </p:cNvPr>
              <p:cNvSpPr/>
              <p:nvPr/>
            </p:nvSpPr>
            <p:spPr>
              <a:xfrm>
                <a:off x="7443621" y="2709383"/>
                <a:ext cx="121742" cy="130539"/>
              </a:xfrm>
              <a:prstGeom prst="rect">
                <a:avLst/>
              </a:prstGeom>
              <a:solidFill>
                <a:srgbClr val="757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8DF7A27-6AB4-4791-B7A7-9956B527F6A5}"/>
                  </a:ext>
                </a:extLst>
              </p:cNvPr>
              <p:cNvSpPr/>
              <p:nvPr/>
            </p:nvSpPr>
            <p:spPr>
              <a:xfrm>
                <a:off x="7443621" y="3044108"/>
                <a:ext cx="121742" cy="130539"/>
              </a:xfrm>
              <a:prstGeom prst="rect">
                <a:avLst/>
              </a:prstGeom>
              <a:solidFill>
                <a:srgbClr val="2CD5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C36E3EB-0694-4D6E-867D-0DB575BB5109}"/>
                  </a:ext>
                </a:extLst>
              </p:cNvPr>
              <p:cNvSpPr/>
              <p:nvPr/>
            </p:nvSpPr>
            <p:spPr>
              <a:xfrm>
                <a:off x="7443621" y="3386405"/>
                <a:ext cx="121742" cy="130539"/>
              </a:xfrm>
              <a:prstGeom prst="rect">
                <a:avLst/>
              </a:prstGeom>
              <a:solidFill>
                <a:srgbClr val="C64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05451A3-12B7-4A3E-B22F-79173F216FB3}"/>
                  </a:ext>
                </a:extLst>
              </p:cNvPr>
              <p:cNvSpPr/>
              <p:nvPr/>
            </p:nvSpPr>
            <p:spPr>
              <a:xfrm>
                <a:off x="7443621" y="3716491"/>
                <a:ext cx="121742" cy="130539"/>
              </a:xfrm>
              <a:prstGeom prst="rect">
                <a:avLst/>
              </a:prstGeom>
              <a:solidFill>
                <a:srgbClr val="003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5F26B2F-999E-4688-B2AF-1CF254E47F09}"/>
                  </a:ext>
                </a:extLst>
              </p:cNvPr>
              <p:cNvSpPr/>
              <p:nvPr/>
            </p:nvSpPr>
            <p:spPr>
              <a:xfrm>
                <a:off x="7443621" y="4048439"/>
                <a:ext cx="121742" cy="130539"/>
              </a:xfrm>
              <a:prstGeom prst="rect">
                <a:avLst/>
              </a:prstGeom>
              <a:solidFill>
                <a:srgbClr val="3050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0F8FDE-A0BD-4933-8765-C52F6E432755}"/>
                  </a:ext>
                </a:extLst>
              </p:cNvPr>
              <p:cNvSpPr/>
              <p:nvPr/>
            </p:nvSpPr>
            <p:spPr>
              <a:xfrm>
                <a:off x="7443621" y="4386988"/>
                <a:ext cx="121742" cy="130539"/>
              </a:xfrm>
              <a:prstGeom prst="rect">
                <a:avLst/>
              </a:prstGeom>
              <a:solidFill>
                <a:srgbClr val="5013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20EF378-B710-47DB-ADDA-6D7DE1DB8F5F}"/>
                  </a:ext>
                </a:extLst>
              </p:cNvPr>
              <p:cNvSpPr/>
              <p:nvPr/>
            </p:nvSpPr>
            <p:spPr>
              <a:xfrm>
                <a:off x="7443621" y="4717689"/>
                <a:ext cx="121742" cy="130539"/>
              </a:xfrm>
              <a:prstGeom prst="rect">
                <a:avLst/>
              </a:prstGeom>
              <a:solidFill>
                <a:srgbClr val="4648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E19E9DF-83CE-47E2-83AE-FBF10F809683}"/>
                  </a:ext>
                </a:extLst>
              </p:cNvPr>
              <p:cNvSpPr/>
              <p:nvPr/>
            </p:nvSpPr>
            <p:spPr>
              <a:xfrm>
                <a:off x="7443621" y="5049739"/>
                <a:ext cx="121742" cy="130539"/>
              </a:xfrm>
              <a:prstGeom prst="rect">
                <a:avLst/>
              </a:prstGeom>
              <a:solidFill>
                <a:srgbClr val="1A81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764E959-CD31-4687-BDC4-7E0FE6B8C40A}"/>
                  </a:ext>
                </a:extLst>
              </p:cNvPr>
              <p:cNvSpPr/>
              <p:nvPr/>
            </p:nvSpPr>
            <p:spPr>
              <a:xfrm>
                <a:off x="7443621" y="5390197"/>
                <a:ext cx="121742" cy="130539"/>
              </a:xfrm>
              <a:prstGeom prst="rect">
                <a:avLst/>
              </a:prstGeom>
              <a:solidFill>
                <a:srgbClr val="772A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22F5FE4-639C-46D5-96D7-39C73DF0D1C2}"/>
                  </a:ext>
                </a:extLst>
              </p:cNvPr>
              <p:cNvSpPr/>
              <p:nvPr/>
            </p:nvSpPr>
            <p:spPr>
              <a:xfrm>
                <a:off x="7443621" y="5725886"/>
                <a:ext cx="121742" cy="130539"/>
              </a:xfrm>
              <a:prstGeom prst="rect">
                <a:avLst/>
              </a:prstGeom>
              <a:solidFill>
                <a:srgbClr val="0024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831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5F07BAB-23CF-457B-8C40-15D86F3B055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068411" y="1291746"/>
          <a:ext cx="7790089" cy="5144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5BD30515-ADF4-4EAC-91BB-ECC1FEDCE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118093" cy="1828800"/>
          </a:xfrm>
        </p:spPr>
        <p:txBody>
          <a:bodyPr/>
          <a:lstStyle/>
          <a:p>
            <a:r>
              <a:rPr lang="en-US" dirty="0"/>
              <a:t>Percent of students funded</a:t>
            </a:r>
          </a:p>
        </p:txBody>
      </p:sp>
    </p:spTree>
    <p:extLst>
      <p:ext uri="{BB962C8B-B14F-4D97-AF65-F5344CB8AC3E}">
        <p14:creationId xmlns:p14="http://schemas.microsoft.com/office/powerpoint/2010/main" val="1068595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04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7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FCB014F-91BB-4C96-9382-0A977259D369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Subtitle or other text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40E399-979C-47B0-B3BE-A9CB7CB0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429420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9F8D32-3AE6-48EC-B43C-21CBBE26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5F76A2-34D7-4971-9CE6-1ABA64F6964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3BCF54-4BCC-4307-B71C-A51C35DBA1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4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64172-90AF-4680-BC4D-59A8C25864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AC8B44-4F55-466E-9D73-1AF0526870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984A45-D0FD-429F-ADDC-5C454F088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Content,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5962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6D319-B021-4989-BDAE-045DC0E73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with Diagram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A5F54-F90A-443E-BF83-C855E9AA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572EB0-4A0A-4A85-B10B-0766BE811F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2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45C64B-0E6A-4041-AC30-A00B8553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2_Title and Content with Diagram (title at top)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3B7-B2DB-4728-8F5B-3ADB125CD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9C96F6-B562-4E0E-9D69-E5B9D331B6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4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BE90E3-26F8-43F5-8F75-B4AF4D62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6F7277-5BE3-4D94-BDB8-0243C9F99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8BDE23-2B86-407F-A789-A58260B08F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95CC24-0D81-4249-8752-F31BA0421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DB71D4-3C7C-41E3-8759-6E840EB9995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04725"/>
      </p:ext>
    </p:extLst>
  </p:cSld>
  <p:clrMapOvr>
    <a:masterClrMapping/>
  </p:clrMapOvr>
</p:sld>
</file>

<file path=ppt/theme/theme1.xml><?xml version="1.0" encoding="utf-8"?>
<a:theme xmlns:a="http://schemas.openxmlformats.org/drawingml/2006/main" name="3_research-and-innovation-theme">
  <a:themeElements>
    <a:clrScheme name="VT-colors-theme-01">
      <a:dk1>
        <a:sysClr val="windowText" lastClr="000000"/>
      </a:dk1>
      <a:lt1>
        <a:sysClr val="window" lastClr="FFFFFF"/>
      </a:lt1>
      <a:dk2>
        <a:srgbClr val="508590"/>
      </a:dk2>
      <a:lt2>
        <a:srgbClr val="F2F2F2"/>
      </a:lt2>
      <a:accent1>
        <a:srgbClr val="A5A5A5"/>
      </a:accent1>
      <a:accent2>
        <a:srgbClr val="ED8B00"/>
      </a:accent2>
      <a:accent3>
        <a:srgbClr val="003C71"/>
      </a:accent3>
      <a:accent4>
        <a:srgbClr val="CE0058"/>
      </a:accent4>
      <a:accent5>
        <a:srgbClr val="642667"/>
      </a:accent5>
      <a:accent6>
        <a:srgbClr val="2CD5C4"/>
      </a:accent6>
      <a:hlink>
        <a:srgbClr val="7F7F7F"/>
      </a:hlink>
      <a:folHlink>
        <a:srgbClr val="7F7F7F"/>
      </a:folHlink>
    </a:clrScheme>
    <a:fontScheme name="brand fonts">
      <a:majorFont>
        <a:latin typeface="Gineso Cond Regular Italic"/>
        <a:ea typeface=""/>
        <a:cs typeface=""/>
      </a:majorFont>
      <a:minorFont>
        <a:latin typeface="Acherus Grotesque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st01" id="{0F8F64E3-CB61-4D39-BB63-2FC460C52B0D}" vid="{D5D7753E-5313-4CE0-B209-5171332029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18392</TotalTime>
  <Words>283</Words>
  <Application>Microsoft Office PowerPoint</Application>
  <PresentationFormat>Widescreen</PresentationFormat>
  <Paragraphs>55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Acherus Grotesque Black</vt:lpstr>
      <vt:lpstr>Acherus Grotesque Regular</vt:lpstr>
      <vt:lpstr>Arial</vt:lpstr>
      <vt:lpstr>Calibri</vt:lpstr>
      <vt:lpstr>Gineso Cond Book</vt:lpstr>
      <vt:lpstr>Gineso Cond Demi</vt:lpstr>
      <vt:lpstr>Gineso Cond Demi Italic</vt:lpstr>
      <vt:lpstr>Gineso Cond Regular</vt:lpstr>
      <vt:lpstr>Wingdings</vt:lpstr>
      <vt:lpstr>3_research-and-innovation-theme</vt:lpstr>
      <vt:lpstr>Title</vt:lpstr>
      <vt:lpstr>“Title and content” layout</vt:lpstr>
      <vt:lpstr>Title and content</vt:lpstr>
      <vt:lpstr>Section header</vt:lpstr>
      <vt:lpstr>Two content</vt:lpstr>
      <vt:lpstr>Two Content, title at top</vt:lpstr>
      <vt:lpstr>Title and Content with Diagram</vt:lpstr>
      <vt:lpstr>2_Title and Content with Diagram (title at top)</vt:lpstr>
      <vt:lpstr>Comparison</vt:lpstr>
      <vt:lpstr>Comparison; title at top</vt:lpstr>
      <vt:lpstr>Title only</vt:lpstr>
      <vt:lpstr>Title only at top of slide</vt:lpstr>
      <vt:lpstr>Title at top; unbulleted text</vt:lpstr>
      <vt:lpstr>PowerPoint Presentation</vt:lpstr>
      <vt:lpstr>Title and caption; blank space for chart</vt:lpstr>
      <vt:lpstr>PowerPoint Presentation</vt:lpstr>
      <vt:lpstr>PowerPoint Presentation</vt:lpstr>
      <vt:lpstr>PowerPoint Presentation</vt:lpstr>
      <vt:lpstr>PowerPoint Presentation</vt:lpstr>
      <vt:lpstr>Examples of charts</vt:lpstr>
      <vt:lpstr>By agency</vt:lpstr>
      <vt:lpstr>Sample only</vt:lpstr>
      <vt:lpstr>Test 2</vt:lpstr>
      <vt:lpstr>By college</vt:lpstr>
      <vt:lpstr>Percent of students funded</vt:lpstr>
      <vt:lpstr>PowerPoint Presentation</vt:lpstr>
    </vt:vector>
  </TitlesOfParts>
  <Company>Virginia 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Acosta, Kathy</dc:creator>
  <cp:lastModifiedBy>Acosta, Kathy</cp:lastModifiedBy>
  <cp:revision>576</cp:revision>
  <dcterms:created xsi:type="dcterms:W3CDTF">2021-02-04T14:14:02Z</dcterms:created>
  <dcterms:modified xsi:type="dcterms:W3CDTF">2022-08-31T14:58:59Z</dcterms:modified>
</cp:coreProperties>
</file>